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sldIdLst>
    <p:sldId id="256" r:id="rId5"/>
    <p:sldId id="257" r:id="rId6"/>
    <p:sldId id="258" r:id="rId7"/>
    <p:sldId id="268" r:id="rId8"/>
    <p:sldId id="272" r:id="rId9"/>
    <p:sldId id="259" r:id="rId10"/>
    <p:sldId id="260" r:id="rId11"/>
    <p:sldId id="287" r:id="rId12"/>
    <p:sldId id="288" r:id="rId13"/>
    <p:sldId id="281" r:id="rId14"/>
    <p:sldId id="262" r:id="rId15"/>
    <p:sldId id="283" r:id="rId16"/>
    <p:sldId id="282" r:id="rId17"/>
    <p:sldId id="284" r:id="rId18"/>
    <p:sldId id="285" r:id="rId19"/>
    <p:sldId id="291" r:id="rId20"/>
    <p:sldId id="286" r:id="rId21"/>
    <p:sldId id="290" r:id="rId22"/>
    <p:sldId id="275" r:id="rId23"/>
    <p:sldId id="264" r:id="rId24"/>
    <p:sldId id="265" r:id="rId25"/>
    <p:sldId id="277" r:id="rId26"/>
    <p:sldId id="278" r:id="rId27"/>
    <p:sldId id="271" r:id="rId28"/>
    <p:sldId id="289" r:id="rId29"/>
    <p:sldId id="292" r:id="rId30"/>
    <p:sldId id="261" r:id="rId31"/>
    <p:sldId id="279" r:id="rId3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20612-67F8-4A24-9938-85AA0A737BFB}" v="21" dt="2025-06-11T15:02:58.727"/>
    <p1510:client id="{1A6C3C8C-F281-42E5-8A0E-C744F083CB4B}" v="642" dt="2025-06-11T00:02:56.724"/>
    <p1510:client id="{1C0BFDD7-A342-10DD-A1A4-77F573C6F0C4}" v="1226" dt="2025-06-11T00:28:09.571"/>
    <p1510:client id="{2F65E74F-7D2B-8000-9F12-06039FC227D2}" v="596" dt="2025-06-11T15:58:20.763"/>
    <p1510:client id="{514C5A76-5334-21CE-0DE7-671D2C96D265}" v="736" dt="2025-06-11T04:01:46.145"/>
    <p1510:client id="{BBA51789-2A76-3391-2697-6F86FF11ABA2}" v="3" dt="2025-06-11T03:48:30.178"/>
    <p1510:client id="{C2A676AF-038E-96C0-A159-27AC64BA467E}" v="169" dt="2025-06-11T15:56:22.201"/>
    <p1510:client id="{D27E0CCD-542F-DE93-6C0E-43918D1DFA85}" v="498" dt="2025-06-11T02:53:37.661"/>
    <p1510:client id="{DC11E48A-D232-ABD2-96A8-D5F2293BA542}" v="13" dt="2025-06-11T05:42:24.826"/>
    <p1510:client id="{E29D8088-4BAF-67D8-0CB2-446E78DD2AA8}" v="5" dt="2025-06-11T00:18:52.225"/>
    <p1510:client id="{EABBD38F-16E2-EA25-09DC-29279DF3F9EE}" v="212" dt="2025-06-11T15:14:46.491"/>
    <p1510:client id="{FFBA1694-D37E-9D01-A33E-EC5FAFAD9858}" v="14" dt="2025-06-11T15:53:28.6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7280CB-533D-4B6E-8FB7-C010A58003E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713C26-1095-4A82-A2A9-9CDE6C66592A}">
      <dgm:prSet phldrT="[Text]"/>
      <dgm:spPr/>
      <dgm:t>
        <a:bodyPr/>
        <a:lstStyle/>
        <a:p>
          <a:r>
            <a:rPr lang="en-US">
              <a:solidFill>
                <a:schemeClr val="bg2">
                  <a:lumMod val="25000"/>
                </a:schemeClr>
              </a:solidFill>
            </a:rPr>
            <a:t>Invisible Threats</a:t>
          </a:r>
        </a:p>
      </dgm:t>
    </dgm:pt>
    <dgm:pt modelId="{92D78076-7411-4F23-93E8-EC588F777047}" type="parTrans" cxnId="{02C384A1-286A-4DF7-A19D-E80B66DC3B95}">
      <dgm:prSet/>
      <dgm:spPr/>
      <dgm:t>
        <a:bodyPr/>
        <a:lstStyle/>
        <a:p>
          <a:endParaRPr lang="en-US"/>
        </a:p>
      </dgm:t>
    </dgm:pt>
    <dgm:pt modelId="{B97A0AE0-DDDF-43C4-A7F6-0BB0F382BC95}" type="sibTrans" cxnId="{02C384A1-286A-4DF7-A19D-E80B66DC3B95}">
      <dgm:prSet/>
      <dgm:spPr/>
      <dgm:t>
        <a:bodyPr/>
        <a:lstStyle/>
        <a:p>
          <a:endParaRPr lang="en-US"/>
        </a:p>
      </dgm:t>
    </dgm:pt>
    <dgm:pt modelId="{2E61DD9C-BFAC-4DC6-8882-4D2EE1BCDD7D}">
      <dgm:prSet phldrT="[Text]"/>
      <dgm:spPr/>
      <dgm:t>
        <a:bodyPr/>
        <a:lstStyle/>
        <a:p>
          <a:r>
            <a:rPr lang="en-US">
              <a:solidFill>
                <a:schemeClr val="bg2">
                  <a:lumMod val="25000"/>
                </a:schemeClr>
              </a:solidFill>
            </a:rPr>
            <a:t>Detection Gap</a:t>
          </a:r>
        </a:p>
      </dgm:t>
    </dgm:pt>
    <dgm:pt modelId="{A6062A9F-2854-4B20-A54B-EC69884D26CC}" type="parTrans" cxnId="{B9EEC025-9170-4D51-B477-7BFDF04837AE}">
      <dgm:prSet/>
      <dgm:spPr/>
      <dgm:t>
        <a:bodyPr/>
        <a:lstStyle/>
        <a:p>
          <a:endParaRPr lang="en-US"/>
        </a:p>
      </dgm:t>
    </dgm:pt>
    <dgm:pt modelId="{58129522-214C-4AE2-9FA2-7EC92DDBD619}" type="sibTrans" cxnId="{B9EEC025-9170-4D51-B477-7BFDF04837AE}">
      <dgm:prSet/>
      <dgm:spPr/>
      <dgm:t>
        <a:bodyPr/>
        <a:lstStyle/>
        <a:p>
          <a:endParaRPr lang="en-US"/>
        </a:p>
      </dgm:t>
    </dgm:pt>
    <dgm:pt modelId="{4CB53273-399C-474B-BDF2-05593985431F}">
      <dgm:prSet phldrT="[Text]"/>
      <dgm:spPr/>
      <dgm:t>
        <a:bodyPr/>
        <a:lstStyle/>
        <a:p>
          <a:r>
            <a:rPr lang="en-US">
              <a:solidFill>
                <a:schemeClr val="bg2">
                  <a:lumMod val="25000"/>
                </a:schemeClr>
              </a:solidFill>
            </a:rPr>
            <a:t>Consequences</a:t>
          </a:r>
        </a:p>
      </dgm:t>
    </dgm:pt>
    <dgm:pt modelId="{D4A5C342-1342-433F-A755-2215B8C25969}" type="parTrans" cxnId="{6AFB5ECD-B0B9-4683-934F-7395C1B1F1F5}">
      <dgm:prSet/>
      <dgm:spPr/>
      <dgm:t>
        <a:bodyPr/>
        <a:lstStyle/>
        <a:p>
          <a:endParaRPr lang="en-US"/>
        </a:p>
      </dgm:t>
    </dgm:pt>
    <dgm:pt modelId="{BD28740F-89BE-461C-8B7B-3683D881CC22}" type="sibTrans" cxnId="{6AFB5ECD-B0B9-4683-934F-7395C1B1F1F5}">
      <dgm:prSet/>
      <dgm:spPr/>
      <dgm:t>
        <a:bodyPr/>
        <a:lstStyle/>
        <a:p>
          <a:endParaRPr lang="en-US"/>
        </a:p>
      </dgm:t>
    </dgm:pt>
    <dgm:pt modelId="{F4D5C97A-E9B7-4207-809F-18A3747760FA}" type="pres">
      <dgm:prSet presAssocID="{1C7280CB-533D-4B6E-8FB7-C010A58003E0}" presName="Name0" presStyleCnt="0">
        <dgm:presLayoutVars>
          <dgm:dir/>
          <dgm:resizeHandles val="exact"/>
        </dgm:presLayoutVars>
      </dgm:prSet>
      <dgm:spPr/>
    </dgm:pt>
    <dgm:pt modelId="{846C8C89-5068-47BE-9AF6-761FC74C85A8}" type="pres">
      <dgm:prSet presAssocID="{28713C26-1095-4A82-A2A9-9CDE6C66592A}" presName="composite" presStyleCnt="0"/>
      <dgm:spPr/>
    </dgm:pt>
    <dgm:pt modelId="{CE0F4831-4E41-4416-961A-7B988E1E1E57}" type="pres">
      <dgm:prSet presAssocID="{28713C26-1095-4A82-A2A9-9CDE6C66592A}" presName="rect1" presStyleLbl="bgShp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Plant With Roots with solid fill"/>
        </a:ext>
      </dgm:extLst>
    </dgm:pt>
    <dgm:pt modelId="{99021015-AE28-4F21-9246-C5262EBC30EB}" type="pres">
      <dgm:prSet presAssocID="{28713C26-1095-4A82-A2A9-9CDE6C66592A}" presName="rect2" presStyleLbl="trBgShp" presStyleIdx="0" presStyleCnt="3">
        <dgm:presLayoutVars>
          <dgm:bulletEnabled val="1"/>
        </dgm:presLayoutVars>
      </dgm:prSet>
      <dgm:spPr/>
    </dgm:pt>
    <dgm:pt modelId="{5200A84F-BE86-491B-9F1F-3D5B2286A422}" type="pres">
      <dgm:prSet presAssocID="{B97A0AE0-DDDF-43C4-A7F6-0BB0F382BC95}" presName="sibTrans" presStyleCnt="0"/>
      <dgm:spPr/>
    </dgm:pt>
    <dgm:pt modelId="{26F3D2E2-B1CA-4107-8333-BBD9EFE69932}" type="pres">
      <dgm:prSet presAssocID="{2E61DD9C-BFAC-4DC6-8882-4D2EE1BCDD7D}" presName="composite" presStyleCnt="0"/>
      <dgm:spPr/>
    </dgm:pt>
    <dgm:pt modelId="{213A9F25-7117-4350-875C-96ABCF0ED8F6}" type="pres">
      <dgm:prSet presAssocID="{2E61DD9C-BFAC-4DC6-8882-4D2EE1BCDD7D}" presName="rect1" presStyleLbl="bgShp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Clock with solid fill"/>
        </a:ext>
      </dgm:extLst>
    </dgm:pt>
    <dgm:pt modelId="{565BA843-C53A-4D61-ADE9-DD3B2C10AC4D}" type="pres">
      <dgm:prSet presAssocID="{2E61DD9C-BFAC-4DC6-8882-4D2EE1BCDD7D}" presName="rect2" presStyleLbl="trBgShp" presStyleIdx="1" presStyleCnt="3">
        <dgm:presLayoutVars>
          <dgm:bulletEnabled val="1"/>
        </dgm:presLayoutVars>
      </dgm:prSet>
      <dgm:spPr/>
    </dgm:pt>
    <dgm:pt modelId="{1AB4DD6F-E0B0-4973-8505-2BF1FD612C39}" type="pres">
      <dgm:prSet presAssocID="{58129522-214C-4AE2-9FA2-7EC92DDBD619}" presName="sibTrans" presStyleCnt="0"/>
      <dgm:spPr/>
    </dgm:pt>
    <dgm:pt modelId="{906E589A-3EBB-4EED-B6B7-DC3E6E72C0C2}" type="pres">
      <dgm:prSet presAssocID="{4CB53273-399C-474B-BDF2-05593985431F}" presName="composite" presStyleCnt="0"/>
      <dgm:spPr/>
    </dgm:pt>
    <dgm:pt modelId="{B9DAF0EA-7535-44D3-9132-39EF3A3BE734}" type="pres">
      <dgm:prSet presAssocID="{4CB53273-399C-474B-BDF2-05593985431F}" presName="rect1" presStyleLbl="bgShp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Clipboard All Crosses with solid fill"/>
        </a:ext>
      </dgm:extLst>
    </dgm:pt>
    <dgm:pt modelId="{3E991E6E-F3DC-4EF4-8511-43A74BC1A7C8}" type="pres">
      <dgm:prSet presAssocID="{4CB53273-399C-474B-BDF2-05593985431F}" presName="rect2" presStyleLbl="trBgShp" presStyleIdx="2" presStyleCnt="3">
        <dgm:presLayoutVars>
          <dgm:bulletEnabled val="1"/>
        </dgm:presLayoutVars>
      </dgm:prSet>
      <dgm:spPr/>
    </dgm:pt>
  </dgm:ptLst>
  <dgm:cxnLst>
    <dgm:cxn modelId="{18152F19-4FAE-4882-8230-F46C755A522A}" type="presOf" srcId="{1C7280CB-533D-4B6E-8FB7-C010A58003E0}" destId="{F4D5C97A-E9B7-4207-809F-18A3747760FA}" srcOrd="0" destOrd="0" presId="urn:microsoft.com/office/officeart/2008/layout/BendingPictureSemiTransparentText"/>
    <dgm:cxn modelId="{B9EEC025-9170-4D51-B477-7BFDF04837AE}" srcId="{1C7280CB-533D-4B6E-8FB7-C010A58003E0}" destId="{2E61DD9C-BFAC-4DC6-8882-4D2EE1BCDD7D}" srcOrd="1" destOrd="0" parTransId="{A6062A9F-2854-4B20-A54B-EC69884D26CC}" sibTransId="{58129522-214C-4AE2-9FA2-7EC92DDBD619}"/>
    <dgm:cxn modelId="{9F997C6B-124C-4C33-B5F6-93E222FBD468}" type="presOf" srcId="{28713C26-1095-4A82-A2A9-9CDE6C66592A}" destId="{99021015-AE28-4F21-9246-C5262EBC30EB}" srcOrd="0" destOrd="0" presId="urn:microsoft.com/office/officeart/2008/layout/BendingPictureSemiTransparentText"/>
    <dgm:cxn modelId="{DC1FAB56-9134-4CBF-9A78-774B13A8EF0C}" type="presOf" srcId="{4CB53273-399C-474B-BDF2-05593985431F}" destId="{3E991E6E-F3DC-4EF4-8511-43A74BC1A7C8}" srcOrd="0" destOrd="0" presId="urn:microsoft.com/office/officeart/2008/layout/BendingPictureSemiTransparentText"/>
    <dgm:cxn modelId="{EFD59D97-AE26-44CD-94F3-164D94F6AB46}" type="presOf" srcId="{2E61DD9C-BFAC-4DC6-8882-4D2EE1BCDD7D}" destId="{565BA843-C53A-4D61-ADE9-DD3B2C10AC4D}" srcOrd="0" destOrd="0" presId="urn:microsoft.com/office/officeart/2008/layout/BendingPictureSemiTransparentText"/>
    <dgm:cxn modelId="{02C384A1-286A-4DF7-A19D-E80B66DC3B95}" srcId="{1C7280CB-533D-4B6E-8FB7-C010A58003E0}" destId="{28713C26-1095-4A82-A2A9-9CDE6C66592A}" srcOrd="0" destOrd="0" parTransId="{92D78076-7411-4F23-93E8-EC588F777047}" sibTransId="{B97A0AE0-DDDF-43C4-A7F6-0BB0F382BC95}"/>
    <dgm:cxn modelId="{6AFB5ECD-B0B9-4683-934F-7395C1B1F1F5}" srcId="{1C7280CB-533D-4B6E-8FB7-C010A58003E0}" destId="{4CB53273-399C-474B-BDF2-05593985431F}" srcOrd="2" destOrd="0" parTransId="{D4A5C342-1342-433F-A755-2215B8C25969}" sibTransId="{BD28740F-89BE-461C-8B7B-3683D881CC22}"/>
    <dgm:cxn modelId="{EC8294AD-311F-4BCF-9A2C-A8B40C2854A6}" type="presParOf" srcId="{F4D5C97A-E9B7-4207-809F-18A3747760FA}" destId="{846C8C89-5068-47BE-9AF6-761FC74C85A8}" srcOrd="0" destOrd="0" presId="urn:microsoft.com/office/officeart/2008/layout/BendingPictureSemiTransparentText"/>
    <dgm:cxn modelId="{D5073770-B5D4-48EA-BB3E-57D3ACF7273E}" type="presParOf" srcId="{846C8C89-5068-47BE-9AF6-761FC74C85A8}" destId="{CE0F4831-4E41-4416-961A-7B988E1E1E57}" srcOrd="0" destOrd="0" presId="urn:microsoft.com/office/officeart/2008/layout/BendingPictureSemiTransparentText"/>
    <dgm:cxn modelId="{8DFC15CF-D7FA-45BD-9A08-014941C1F866}" type="presParOf" srcId="{846C8C89-5068-47BE-9AF6-761FC74C85A8}" destId="{99021015-AE28-4F21-9246-C5262EBC30EB}" srcOrd="1" destOrd="0" presId="urn:microsoft.com/office/officeart/2008/layout/BendingPictureSemiTransparentText"/>
    <dgm:cxn modelId="{466E5A7A-86B6-4B01-8635-B4C06C693975}" type="presParOf" srcId="{F4D5C97A-E9B7-4207-809F-18A3747760FA}" destId="{5200A84F-BE86-491B-9F1F-3D5B2286A422}" srcOrd="1" destOrd="0" presId="urn:microsoft.com/office/officeart/2008/layout/BendingPictureSemiTransparentText"/>
    <dgm:cxn modelId="{BDF8B4D8-69BE-4282-90AC-45EA55AE2F9E}" type="presParOf" srcId="{F4D5C97A-E9B7-4207-809F-18A3747760FA}" destId="{26F3D2E2-B1CA-4107-8333-BBD9EFE69932}" srcOrd="2" destOrd="0" presId="urn:microsoft.com/office/officeart/2008/layout/BendingPictureSemiTransparentText"/>
    <dgm:cxn modelId="{A344E628-4F00-4176-8120-F4B429DCAA9E}" type="presParOf" srcId="{26F3D2E2-B1CA-4107-8333-BBD9EFE69932}" destId="{213A9F25-7117-4350-875C-96ABCF0ED8F6}" srcOrd="0" destOrd="0" presId="urn:microsoft.com/office/officeart/2008/layout/BendingPictureSemiTransparentText"/>
    <dgm:cxn modelId="{48ADCA70-0DF6-4BF4-85D5-BF82E0D0491A}" type="presParOf" srcId="{26F3D2E2-B1CA-4107-8333-BBD9EFE69932}" destId="{565BA843-C53A-4D61-ADE9-DD3B2C10AC4D}" srcOrd="1" destOrd="0" presId="urn:microsoft.com/office/officeart/2008/layout/BendingPictureSemiTransparentText"/>
    <dgm:cxn modelId="{02F881C0-037F-42A0-9B13-AA0C0E8C5E10}" type="presParOf" srcId="{F4D5C97A-E9B7-4207-809F-18A3747760FA}" destId="{1AB4DD6F-E0B0-4973-8505-2BF1FD612C39}" srcOrd="3" destOrd="0" presId="urn:microsoft.com/office/officeart/2008/layout/BendingPictureSemiTransparentText"/>
    <dgm:cxn modelId="{35BEA055-A3D2-4231-88F4-9226A03BED30}" type="presParOf" srcId="{F4D5C97A-E9B7-4207-809F-18A3747760FA}" destId="{906E589A-3EBB-4EED-B6B7-DC3E6E72C0C2}" srcOrd="4" destOrd="0" presId="urn:microsoft.com/office/officeart/2008/layout/BendingPictureSemiTransparentText"/>
    <dgm:cxn modelId="{4FCDC6B8-CE72-4CA3-9FD5-18A53ED2E805}" type="presParOf" srcId="{906E589A-3EBB-4EED-B6B7-DC3E6E72C0C2}" destId="{B9DAF0EA-7535-44D3-9132-39EF3A3BE734}" srcOrd="0" destOrd="0" presId="urn:microsoft.com/office/officeart/2008/layout/BendingPictureSemiTransparentText"/>
    <dgm:cxn modelId="{644403A9-9231-4C93-8AB6-EE37F43945DA}" type="presParOf" srcId="{906E589A-3EBB-4EED-B6B7-DC3E6E72C0C2}" destId="{3E991E6E-F3DC-4EF4-8511-43A74BC1A7C8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E053C5-2825-45A6-87A2-D18C5FABFF6A}" type="doc">
      <dgm:prSet loTypeId="urn:microsoft.com/office/officeart/2005/8/layout/process5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A8D7E3C-77EA-42E2-9AD0-A72CA39E36E7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Monitor disease frequency and type over time help to track the crop health. </a:t>
          </a:r>
          <a:endParaRPr lang="en-US"/>
        </a:p>
      </dgm:t>
    </dgm:pt>
    <dgm:pt modelId="{52738175-9A41-4737-B0EE-653A7A6C131A}" type="parTrans" cxnId="{69BC99B5-AABE-46BD-8547-F4B3F0FAA1B6}">
      <dgm:prSet/>
      <dgm:spPr/>
      <dgm:t>
        <a:bodyPr/>
        <a:lstStyle/>
        <a:p>
          <a:endParaRPr lang="en-US"/>
        </a:p>
      </dgm:t>
    </dgm:pt>
    <dgm:pt modelId="{4EB9D0FE-BE42-4607-9148-5580B3F4225B}" type="sibTrans" cxnId="{69BC99B5-AABE-46BD-8547-F4B3F0FAA1B6}">
      <dgm:prSet/>
      <dgm:spPr/>
      <dgm:t>
        <a:bodyPr/>
        <a:lstStyle/>
        <a:p>
          <a:endParaRPr lang="en-US"/>
        </a:p>
      </dgm:t>
    </dgm:pt>
    <dgm:pt modelId="{FA454279-7D03-48AF-AE95-6232B28E0445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 AI-driven web portal that allows any farmer or agronomist to:</a:t>
          </a:r>
          <a:endParaRPr lang="en-US"/>
        </a:p>
      </dgm:t>
    </dgm:pt>
    <dgm:pt modelId="{6B89F2F7-7245-420B-A69E-776029506BDC}" type="parTrans" cxnId="{8A56D0D2-5FF1-461E-9AA4-3327A9AF9DE1}">
      <dgm:prSet/>
      <dgm:spPr/>
      <dgm:t>
        <a:bodyPr/>
        <a:lstStyle/>
        <a:p>
          <a:endParaRPr lang="en-US"/>
        </a:p>
      </dgm:t>
    </dgm:pt>
    <dgm:pt modelId="{D86B3708-152C-426B-B43C-C346E59B8B3F}" type="sibTrans" cxnId="{8A56D0D2-5FF1-461E-9AA4-3327A9AF9DE1}">
      <dgm:prSet/>
      <dgm:spPr/>
      <dgm:t>
        <a:bodyPr/>
        <a:lstStyle/>
        <a:p>
          <a:endParaRPr lang="en-US"/>
        </a:p>
      </dgm:t>
    </dgm:pt>
    <dgm:pt modelId="{C0DA9AA1-C06F-48B6-A43F-524A34DAB3D1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Upload a leaf image</a:t>
          </a:r>
          <a:endParaRPr lang="en-US"/>
        </a:p>
      </dgm:t>
    </dgm:pt>
    <dgm:pt modelId="{7308A4C9-F93B-4C24-BE78-C85769A256C0}" type="parTrans" cxnId="{DC0A4E8F-06AB-41A6-968D-8C6C96AA5F82}">
      <dgm:prSet/>
      <dgm:spPr/>
      <dgm:t>
        <a:bodyPr/>
        <a:lstStyle/>
        <a:p>
          <a:endParaRPr lang="en-US"/>
        </a:p>
      </dgm:t>
    </dgm:pt>
    <dgm:pt modelId="{0B6D514E-02CF-4D75-A944-25914693CAC5}" type="sibTrans" cxnId="{DC0A4E8F-06AB-41A6-968D-8C6C96AA5F82}">
      <dgm:prSet/>
      <dgm:spPr/>
      <dgm:t>
        <a:bodyPr/>
        <a:lstStyle/>
        <a:p>
          <a:endParaRPr lang="en-US"/>
        </a:p>
      </dgm:t>
    </dgm:pt>
    <dgm:pt modelId="{378C6A73-2377-4CAD-8298-602159685376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Get instant AI-powered classification (disease detected / not detected + type of disease)</a:t>
          </a:r>
          <a:endParaRPr lang="en-US"/>
        </a:p>
      </dgm:t>
    </dgm:pt>
    <dgm:pt modelId="{2069B99A-7D58-4963-A080-0FB353156C7F}" type="parTrans" cxnId="{E3641BCC-EEFC-42F8-84AA-E9C350A8C4ED}">
      <dgm:prSet/>
      <dgm:spPr/>
      <dgm:t>
        <a:bodyPr/>
        <a:lstStyle/>
        <a:p>
          <a:endParaRPr lang="en-US"/>
        </a:p>
      </dgm:t>
    </dgm:pt>
    <dgm:pt modelId="{4009B1E7-1CC0-46C6-8C70-BE28C0B38AA0}" type="sibTrans" cxnId="{E3641BCC-EEFC-42F8-84AA-E9C350A8C4ED}">
      <dgm:prSet/>
      <dgm:spPr/>
      <dgm:t>
        <a:bodyPr/>
        <a:lstStyle/>
        <a:p>
          <a:endParaRPr lang="en-US"/>
        </a:p>
      </dgm:t>
    </dgm:pt>
    <dgm:pt modelId="{B98168E9-A9C2-4317-9734-E8CAECD37693}" type="pres">
      <dgm:prSet presAssocID="{DBE053C5-2825-45A6-87A2-D18C5FABFF6A}" presName="diagram" presStyleCnt="0">
        <dgm:presLayoutVars>
          <dgm:dir/>
          <dgm:resizeHandles val="exact"/>
        </dgm:presLayoutVars>
      </dgm:prSet>
      <dgm:spPr/>
    </dgm:pt>
    <dgm:pt modelId="{5F9CFB59-8E4D-4FDC-B604-FECC017A6E72}" type="pres">
      <dgm:prSet presAssocID="{FA454279-7D03-48AF-AE95-6232B28E0445}" presName="node" presStyleLbl="node1" presStyleIdx="0" presStyleCnt="4">
        <dgm:presLayoutVars>
          <dgm:bulletEnabled val="1"/>
        </dgm:presLayoutVars>
      </dgm:prSet>
      <dgm:spPr/>
    </dgm:pt>
    <dgm:pt modelId="{3E5414E1-4ED5-4548-90DF-E2306B6DA720}" type="pres">
      <dgm:prSet presAssocID="{D86B3708-152C-426B-B43C-C346E59B8B3F}" presName="sibTrans" presStyleLbl="sibTrans2D1" presStyleIdx="0" presStyleCnt="3"/>
      <dgm:spPr/>
    </dgm:pt>
    <dgm:pt modelId="{EB528DF8-0264-439C-BC5F-9879B1274C54}" type="pres">
      <dgm:prSet presAssocID="{D86B3708-152C-426B-B43C-C346E59B8B3F}" presName="connectorText" presStyleLbl="sibTrans2D1" presStyleIdx="0" presStyleCnt="3"/>
      <dgm:spPr/>
    </dgm:pt>
    <dgm:pt modelId="{18AE9FDA-EEB5-4464-8618-7779D50365F7}" type="pres">
      <dgm:prSet presAssocID="{C0DA9AA1-C06F-48B6-A43F-524A34DAB3D1}" presName="node" presStyleLbl="node1" presStyleIdx="1" presStyleCnt="4">
        <dgm:presLayoutVars>
          <dgm:bulletEnabled val="1"/>
        </dgm:presLayoutVars>
      </dgm:prSet>
      <dgm:spPr/>
    </dgm:pt>
    <dgm:pt modelId="{1810A5FA-AFBC-4C97-AB46-551D1D5C9A17}" type="pres">
      <dgm:prSet presAssocID="{0B6D514E-02CF-4D75-A944-25914693CAC5}" presName="sibTrans" presStyleLbl="sibTrans2D1" presStyleIdx="1" presStyleCnt="3"/>
      <dgm:spPr/>
    </dgm:pt>
    <dgm:pt modelId="{211ADF19-59E0-4488-98EF-A8AB593DBB4D}" type="pres">
      <dgm:prSet presAssocID="{0B6D514E-02CF-4D75-A944-25914693CAC5}" presName="connectorText" presStyleLbl="sibTrans2D1" presStyleIdx="1" presStyleCnt="3"/>
      <dgm:spPr/>
    </dgm:pt>
    <dgm:pt modelId="{B3EB1DD3-D4FC-45B7-878A-BAC0A88EE695}" type="pres">
      <dgm:prSet presAssocID="{378C6A73-2377-4CAD-8298-602159685376}" presName="node" presStyleLbl="node1" presStyleIdx="2" presStyleCnt="4">
        <dgm:presLayoutVars>
          <dgm:bulletEnabled val="1"/>
        </dgm:presLayoutVars>
      </dgm:prSet>
      <dgm:spPr/>
    </dgm:pt>
    <dgm:pt modelId="{FEE9E9DC-A6D3-46BA-830E-2CEF2813DF3A}" type="pres">
      <dgm:prSet presAssocID="{4009B1E7-1CC0-46C6-8C70-BE28C0B38AA0}" presName="sibTrans" presStyleLbl="sibTrans2D1" presStyleIdx="2" presStyleCnt="3"/>
      <dgm:spPr/>
    </dgm:pt>
    <dgm:pt modelId="{EE90C980-74C1-4CC6-81B4-B9E9AEEC48ED}" type="pres">
      <dgm:prSet presAssocID="{4009B1E7-1CC0-46C6-8C70-BE28C0B38AA0}" presName="connectorText" presStyleLbl="sibTrans2D1" presStyleIdx="2" presStyleCnt="3"/>
      <dgm:spPr/>
    </dgm:pt>
    <dgm:pt modelId="{3D6972B0-536C-447A-BD31-15B3F116E2E6}" type="pres">
      <dgm:prSet presAssocID="{0A8D7E3C-77EA-42E2-9AD0-A72CA39E36E7}" presName="node" presStyleLbl="node1" presStyleIdx="3" presStyleCnt="4">
        <dgm:presLayoutVars>
          <dgm:bulletEnabled val="1"/>
        </dgm:presLayoutVars>
      </dgm:prSet>
      <dgm:spPr/>
    </dgm:pt>
  </dgm:ptLst>
  <dgm:cxnLst>
    <dgm:cxn modelId="{51A1E21B-33F1-4F02-8BAE-52706F65A0B8}" type="presOf" srcId="{0B6D514E-02CF-4D75-A944-25914693CAC5}" destId="{211ADF19-59E0-4488-98EF-A8AB593DBB4D}" srcOrd="1" destOrd="0" presId="urn:microsoft.com/office/officeart/2005/8/layout/process5"/>
    <dgm:cxn modelId="{05B5873D-5634-4B85-B892-3376D10BFC04}" type="presOf" srcId="{DBE053C5-2825-45A6-87A2-D18C5FABFF6A}" destId="{B98168E9-A9C2-4317-9734-E8CAECD37693}" srcOrd="0" destOrd="0" presId="urn:microsoft.com/office/officeart/2005/8/layout/process5"/>
    <dgm:cxn modelId="{CB8B2264-A338-444C-8172-686393DA4F1C}" type="presOf" srcId="{D86B3708-152C-426B-B43C-C346E59B8B3F}" destId="{3E5414E1-4ED5-4548-90DF-E2306B6DA720}" srcOrd="0" destOrd="0" presId="urn:microsoft.com/office/officeart/2005/8/layout/process5"/>
    <dgm:cxn modelId="{EBA47479-9D62-4DC9-98A8-387BF89860F3}" type="presOf" srcId="{D86B3708-152C-426B-B43C-C346E59B8B3F}" destId="{EB528DF8-0264-439C-BC5F-9879B1274C54}" srcOrd="1" destOrd="0" presId="urn:microsoft.com/office/officeart/2005/8/layout/process5"/>
    <dgm:cxn modelId="{8934837E-C7BC-447E-800E-12C150CD8D4A}" type="presOf" srcId="{0A8D7E3C-77EA-42E2-9AD0-A72CA39E36E7}" destId="{3D6972B0-536C-447A-BD31-15B3F116E2E6}" srcOrd="0" destOrd="0" presId="urn:microsoft.com/office/officeart/2005/8/layout/process5"/>
    <dgm:cxn modelId="{D2612D85-7AA8-45FE-847A-86D3579E40AF}" type="presOf" srcId="{C0DA9AA1-C06F-48B6-A43F-524A34DAB3D1}" destId="{18AE9FDA-EEB5-4464-8618-7779D50365F7}" srcOrd="0" destOrd="0" presId="urn:microsoft.com/office/officeart/2005/8/layout/process5"/>
    <dgm:cxn modelId="{DC0A4E8F-06AB-41A6-968D-8C6C96AA5F82}" srcId="{DBE053C5-2825-45A6-87A2-D18C5FABFF6A}" destId="{C0DA9AA1-C06F-48B6-A43F-524A34DAB3D1}" srcOrd="1" destOrd="0" parTransId="{7308A4C9-F93B-4C24-BE78-C85769A256C0}" sibTransId="{0B6D514E-02CF-4D75-A944-25914693CAC5}"/>
    <dgm:cxn modelId="{5A5346AC-2106-4F83-B9D9-54E5A6671320}" type="presOf" srcId="{FA454279-7D03-48AF-AE95-6232B28E0445}" destId="{5F9CFB59-8E4D-4FDC-B604-FECC017A6E72}" srcOrd="0" destOrd="0" presId="urn:microsoft.com/office/officeart/2005/8/layout/process5"/>
    <dgm:cxn modelId="{69BC99B5-AABE-46BD-8547-F4B3F0FAA1B6}" srcId="{DBE053C5-2825-45A6-87A2-D18C5FABFF6A}" destId="{0A8D7E3C-77EA-42E2-9AD0-A72CA39E36E7}" srcOrd="3" destOrd="0" parTransId="{52738175-9A41-4737-B0EE-653A7A6C131A}" sibTransId="{4EB9D0FE-BE42-4607-9148-5580B3F4225B}"/>
    <dgm:cxn modelId="{01CAF3CB-CACE-48E9-937F-AF06A4D81B17}" type="presOf" srcId="{378C6A73-2377-4CAD-8298-602159685376}" destId="{B3EB1DD3-D4FC-45B7-878A-BAC0A88EE695}" srcOrd="0" destOrd="0" presId="urn:microsoft.com/office/officeart/2005/8/layout/process5"/>
    <dgm:cxn modelId="{E3641BCC-EEFC-42F8-84AA-E9C350A8C4ED}" srcId="{DBE053C5-2825-45A6-87A2-D18C5FABFF6A}" destId="{378C6A73-2377-4CAD-8298-602159685376}" srcOrd="2" destOrd="0" parTransId="{2069B99A-7D58-4963-A080-0FB353156C7F}" sibTransId="{4009B1E7-1CC0-46C6-8C70-BE28C0B38AA0}"/>
    <dgm:cxn modelId="{8A56D0D2-5FF1-461E-9AA4-3327A9AF9DE1}" srcId="{DBE053C5-2825-45A6-87A2-D18C5FABFF6A}" destId="{FA454279-7D03-48AF-AE95-6232B28E0445}" srcOrd="0" destOrd="0" parTransId="{6B89F2F7-7245-420B-A69E-776029506BDC}" sibTransId="{D86B3708-152C-426B-B43C-C346E59B8B3F}"/>
    <dgm:cxn modelId="{C323A4E3-EF8E-4E5D-AC0A-FFBA09159EFF}" type="presOf" srcId="{4009B1E7-1CC0-46C6-8C70-BE28C0B38AA0}" destId="{FEE9E9DC-A6D3-46BA-830E-2CEF2813DF3A}" srcOrd="0" destOrd="0" presId="urn:microsoft.com/office/officeart/2005/8/layout/process5"/>
    <dgm:cxn modelId="{375722EB-F738-49EE-9686-A4B2BB24FAD2}" type="presOf" srcId="{0B6D514E-02CF-4D75-A944-25914693CAC5}" destId="{1810A5FA-AFBC-4C97-AB46-551D1D5C9A17}" srcOrd="0" destOrd="0" presId="urn:microsoft.com/office/officeart/2005/8/layout/process5"/>
    <dgm:cxn modelId="{65CB7FED-E687-4E5C-AA80-10E8F702375C}" type="presOf" srcId="{4009B1E7-1CC0-46C6-8C70-BE28C0B38AA0}" destId="{EE90C980-74C1-4CC6-81B4-B9E9AEEC48ED}" srcOrd="1" destOrd="0" presId="urn:microsoft.com/office/officeart/2005/8/layout/process5"/>
    <dgm:cxn modelId="{6E751223-43DA-4F53-99BF-A13411C1218D}" type="presParOf" srcId="{B98168E9-A9C2-4317-9734-E8CAECD37693}" destId="{5F9CFB59-8E4D-4FDC-B604-FECC017A6E72}" srcOrd="0" destOrd="0" presId="urn:microsoft.com/office/officeart/2005/8/layout/process5"/>
    <dgm:cxn modelId="{FB2C8909-0099-4B91-BCE3-71B2C91856EB}" type="presParOf" srcId="{B98168E9-A9C2-4317-9734-E8CAECD37693}" destId="{3E5414E1-4ED5-4548-90DF-E2306B6DA720}" srcOrd="1" destOrd="0" presId="urn:microsoft.com/office/officeart/2005/8/layout/process5"/>
    <dgm:cxn modelId="{2311D24B-1D4F-4BD4-A891-834847BE704B}" type="presParOf" srcId="{3E5414E1-4ED5-4548-90DF-E2306B6DA720}" destId="{EB528DF8-0264-439C-BC5F-9879B1274C54}" srcOrd="0" destOrd="0" presId="urn:microsoft.com/office/officeart/2005/8/layout/process5"/>
    <dgm:cxn modelId="{DDE840BB-324E-4AC3-B88E-4C903EEBC2B3}" type="presParOf" srcId="{B98168E9-A9C2-4317-9734-E8CAECD37693}" destId="{18AE9FDA-EEB5-4464-8618-7779D50365F7}" srcOrd="2" destOrd="0" presId="urn:microsoft.com/office/officeart/2005/8/layout/process5"/>
    <dgm:cxn modelId="{E8BFF5B3-E53D-435C-8754-9E3BDDEDE7E4}" type="presParOf" srcId="{B98168E9-A9C2-4317-9734-E8CAECD37693}" destId="{1810A5FA-AFBC-4C97-AB46-551D1D5C9A17}" srcOrd="3" destOrd="0" presId="urn:microsoft.com/office/officeart/2005/8/layout/process5"/>
    <dgm:cxn modelId="{BEF774D3-781C-4FDC-ACE6-406CB9908595}" type="presParOf" srcId="{1810A5FA-AFBC-4C97-AB46-551D1D5C9A17}" destId="{211ADF19-59E0-4488-98EF-A8AB593DBB4D}" srcOrd="0" destOrd="0" presId="urn:microsoft.com/office/officeart/2005/8/layout/process5"/>
    <dgm:cxn modelId="{C4CEC324-1B2E-43E9-AFF2-5E31632A28AC}" type="presParOf" srcId="{B98168E9-A9C2-4317-9734-E8CAECD37693}" destId="{B3EB1DD3-D4FC-45B7-878A-BAC0A88EE695}" srcOrd="4" destOrd="0" presId="urn:microsoft.com/office/officeart/2005/8/layout/process5"/>
    <dgm:cxn modelId="{21B5BB5F-B6E8-4214-BC45-3D71B0B880D3}" type="presParOf" srcId="{B98168E9-A9C2-4317-9734-E8CAECD37693}" destId="{FEE9E9DC-A6D3-46BA-830E-2CEF2813DF3A}" srcOrd="5" destOrd="0" presId="urn:microsoft.com/office/officeart/2005/8/layout/process5"/>
    <dgm:cxn modelId="{A4EE9CC9-443F-4CE6-B572-BCB7D104277B}" type="presParOf" srcId="{FEE9E9DC-A6D3-46BA-830E-2CEF2813DF3A}" destId="{EE90C980-74C1-4CC6-81B4-B9E9AEEC48ED}" srcOrd="0" destOrd="0" presId="urn:microsoft.com/office/officeart/2005/8/layout/process5"/>
    <dgm:cxn modelId="{1BD7B717-5D3A-45F4-AA13-20EF756AC813}" type="presParOf" srcId="{B98168E9-A9C2-4317-9734-E8CAECD37693}" destId="{3D6972B0-536C-447A-BD31-15B3F116E2E6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0F4831-4E41-4416-961A-7B988E1E1E57}">
      <dsp:nvSpPr>
        <dsp:cNvPr id="0" name=""/>
        <dsp:cNvSpPr/>
      </dsp:nvSpPr>
      <dsp:spPr>
        <a:xfrm>
          <a:off x="580" y="305781"/>
          <a:ext cx="1449497" cy="12423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021015-AE28-4F21-9246-C5262EBC30EB}">
      <dsp:nvSpPr>
        <dsp:cNvPr id="0" name=""/>
        <dsp:cNvSpPr/>
      </dsp:nvSpPr>
      <dsp:spPr>
        <a:xfrm>
          <a:off x="580" y="1175454"/>
          <a:ext cx="1449497" cy="298173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bg2">
                  <a:lumMod val="25000"/>
                </a:schemeClr>
              </a:solidFill>
            </a:rPr>
            <a:t>Invisible Threats</a:t>
          </a:r>
        </a:p>
      </dsp:txBody>
      <dsp:txXfrm>
        <a:off x="580" y="1175454"/>
        <a:ext cx="1449497" cy="298173"/>
      </dsp:txXfrm>
    </dsp:sp>
    <dsp:sp modelId="{213A9F25-7117-4350-875C-96ABCF0ED8F6}">
      <dsp:nvSpPr>
        <dsp:cNvPr id="0" name=""/>
        <dsp:cNvSpPr/>
      </dsp:nvSpPr>
      <dsp:spPr>
        <a:xfrm>
          <a:off x="1597922" y="305781"/>
          <a:ext cx="1449497" cy="12423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5BA843-C53A-4D61-ADE9-DD3B2C10AC4D}">
      <dsp:nvSpPr>
        <dsp:cNvPr id="0" name=""/>
        <dsp:cNvSpPr/>
      </dsp:nvSpPr>
      <dsp:spPr>
        <a:xfrm>
          <a:off x="1597922" y="1175454"/>
          <a:ext cx="1449497" cy="298173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bg2">
                  <a:lumMod val="25000"/>
                </a:schemeClr>
              </a:solidFill>
            </a:rPr>
            <a:t>Detection Gap</a:t>
          </a:r>
        </a:p>
      </dsp:txBody>
      <dsp:txXfrm>
        <a:off x="1597922" y="1175454"/>
        <a:ext cx="1449497" cy="298173"/>
      </dsp:txXfrm>
    </dsp:sp>
    <dsp:sp modelId="{B9DAF0EA-7535-44D3-9132-39EF3A3BE734}">
      <dsp:nvSpPr>
        <dsp:cNvPr id="0" name=""/>
        <dsp:cNvSpPr/>
      </dsp:nvSpPr>
      <dsp:spPr>
        <a:xfrm>
          <a:off x="799251" y="1693121"/>
          <a:ext cx="1449497" cy="12423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91E6E-F3DC-4EF4-8511-43A74BC1A7C8}">
      <dsp:nvSpPr>
        <dsp:cNvPr id="0" name=""/>
        <dsp:cNvSpPr/>
      </dsp:nvSpPr>
      <dsp:spPr>
        <a:xfrm>
          <a:off x="799251" y="2562795"/>
          <a:ext cx="1449497" cy="298173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bg2">
                  <a:lumMod val="25000"/>
                </a:schemeClr>
              </a:solidFill>
            </a:rPr>
            <a:t>Consequences</a:t>
          </a:r>
        </a:p>
      </dsp:txBody>
      <dsp:txXfrm>
        <a:off x="799251" y="2562795"/>
        <a:ext cx="1449497" cy="2981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9CFB59-8E4D-4FDC-B604-FECC017A6E72}">
      <dsp:nvSpPr>
        <dsp:cNvPr id="0" name=""/>
        <dsp:cNvSpPr/>
      </dsp:nvSpPr>
      <dsp:spPr>
        <a:xfrm>
          <a:off x="848882" y="1562"/>
          <a:ext cx="1445926" cy="8675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 AI-driven web portal that allows any farmer or agronomist to:</a:t>
          </a:r>
          <a:endParaRPr lang="en-US" sz="1000" kern="1200"/>
        </a:p>
      </dsp:txBody>
      <dsp:txXfrm>
        <a:off x="874292" y="26972"/>
        <a:ext cx="1395106" cy="816735"/>
      </dsp:txXfrm>
    </dsp:sp>
    <dsp:sp modelId="{3E5414E1-4ED5-4548-90DF-E2306B6DA720}">
      <dsp:nvSpPr>
        <dsp:cNvPr id="0" name=""/>
        <dsp:cNvSpPr/>
      </dsp:nvSpPr>
      <dsp:spPr>
        <a:xfrm>
          <a:off x="2422050" y="256045"/>
          <a:ext cx="306536" cy="3585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422050" y="327763"/>
        <a:ext cx="214575" cy="215153"/>
      </dsp:txXfrm>
    </dsp:sp>
    <dsp:sp modelId="{18AE9FDA-EEB5-4464-8618-7779D50365F7}">
      <dsp:nvSpPr>
        <dsp:cNvPr id="0" name=""/>
        <dsp:cNvSpPr/>
      </dsp:nvSpPr>
      <dsp:spPr>
        <a:xfrm>
          <a:off x="2873179" y="1562"/>
          <a:ext cx="1445926" cy="8675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Upload a leaf image</a:t>
          </a:r>
          <a:endParaRPr lang="en-US" sz="1000" kern="1200"/>
        </a:p>
      </dsp:txBody>
      <dsp:txXfrm>
        <a:off x="2898589" y="26972"/>
        <a:ext cx="1395106" cy="816735"/>
      </dsp:txXfrm>
    </dsp:sp>
    <dsp:sp modelId="{1810A5FA-AFBC-4C97-AB46-551D1D5C9A17}">
      <dsp:nvSpPr>
        <dsp:cNvPr id="0" name=""/>
        <dsp:cNvSpPr/>
      </dsp:nvSpPr>
      <dsp:spPr>
        <a:xfrm rot="5400000">
          <a:off x="3442874" y="970333"/>
          <a:ext cx="306536" cy="3585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-5400000">
        <a:off x="3488566" y="996360"/>
        <a:ext cx="215153" cy="214575"/>
      </dsp:txXfrm>
    </dsp:sp>
    <dsp:sp modelId="{B3EB1DD3-D4FC-45B7-878A-BAC0A88EE695}">
      <dsp:nvSpPr>
        <dsp:cNvPr id="0" name=""/>
        <dsp:cNvSpPr/>
      </dsp:nvSpPr>
      <dsp:spPr>
        <a:xfrm>
          <a:off x="2873179" y="1447488"/>
          <a:ext cx="1445926" cy="8675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Get instant AI-powered classification (disease detected / not detected + type of disease)</a:t>
          </a:r>
          <a:endParaRPr lang="en-US" sz="1000" kern="1200"/>
        </a:p>
      </dsp:txBody>
      <dsp:txXfrm>
        <a:off x="2898589" y="1472898"/>
        <a:ext cx="1395106" cy="816735"/>
      </dsp:txXfrm>
    </dsp:sp>
    <dsp:sp modelId="{FEE9E9DC-A6D3-46BA-830E-2CEF2813DF3A}">
      <dsp:nvSpPr>
        <dsp:cNvPr id="0" name=""/>
        <dsp:cNvSpPr/>
      </dsp:nvSpPr>
      <dsp:spPr>
        <a:xfrm rot="10800000">
          <a:off x="2439401" y="1701971"/>
          <a:ext cx="306536" cy="3585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2531362" y="1773689"/>
        <a:ext cx="214575" cy="215153"/>
      </dsp:txXfrm>
    </dsp:sp>
    <dsp:sp modelId="{3D6972B0-536C-447A-BD31-15B3F116E2E6}">
      <dsp:nvSpPr>
        <dsp:cNvPr id="0" name=""/>
        <dsp:cNvSpPr/>
      </dsp:nvSpPr>
      <dsp:spPr>
        <a:xfrm>
          <a:off x="848882" y="1447488"/>
          <a:ext cx="1445926" cy="86755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Monitor disease frequency and type over time help to track the crop health. </a:t>
          </a:r>
          <a:endParaRPr lang="en-US" sz="1000" kern="1200"/>
        </a:p>
      </dsp:txBody>
      <dsp:txXfrm>
        <a:off x="874292" y="1472898"/>
        <a:ext cx="1395106" cy="816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075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DD853-42BB-DA10-9C71-3DA2E6931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1624D-FFEC-CF10-601E-847162C679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EAE77-9617-AFA5-369C-2E08EED36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4468A-D448-68A7-9DC8-E334B700FD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14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D3015-5B09-B820-3EA8-21ADE85A2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BA252B-0CB1-82C1-38D6-F7E6598DC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A7C5AA-B220-6D26-8762-965BA7D8A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8F616-8EAD-2B52-A02E-A75ABC2AFE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28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84E9E-2F23-70C7-E2D6-E3E9CED09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E3747-9788-3F25-145C-97B5CAF8BB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169194-AF9E-C611-95FF-76B49BEF9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We used PCA with Logistic Regression to make the data manageable and reduce dimensionality.</a:t>
            </a:r>
            <a:br>
              <a:rPr lang="en-US">
                <a:cs typeface="+mn-lt"/>
              </a:rPr>
            </a:br>
            <a:r>
              <a:rPr lang="en-US"/>
              <a:t> Random Forest already handles high-dimensional data well — so PCA wasn’t needed.</a:t>
            </a:r>
          </a:p>
          <a:p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/>
              <a:t>Applied Principal Component Analysis to reduce features from thousands to 100 as Logistic regression struggles with high dimensional data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Instead of using all pixels, kept 20-100 most important patterns</a:t>
            </a:r>
          </a:p>
        </p:txBody>
      </p:sp>
    </p:spTree>
    <p:extLst>
      <p:ext uri="{BB962C8B-B14F-4D97-AF65-F5344CB8AC3E}">
        <p14:creationId xmlns:p14="http://schemas.microsoft.com/office/powerpoint/2010/main" val="1709565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5EAFA-6791-6BA8-4EC2-F80F3B5E4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393606-5227-BB11-DA7D-4992FCFD1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24CEF3-E107-E45A-923D-74D15FD211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A1031-591C-63BF-2587-F36944BB6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19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94F0C-AF35-89C0-48FB-75E156CE6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F0D43-18BC-1B7F-4542-0CF5289A7E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0B9CB3-C5A6-E288-4993-5C0279869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b="1"/>
              <a:t>Input Image</a:t>
            </a:r>
            <a:r>
              <a:rPr lang="en-US"/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The raw leaf photo is passed into the network.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Conv Layers (Feature Extraction)</a:t>
            </a:r>
            <a:r>
              <a:rPr lang="en-US"/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Early layers learn </a:t>
            </a:r>
            <a:r>
              <a:rPr lang="en-US" b="1"/>
              <a:t>basic textures</a:t>
            </a:r>
            <a:r>
              <a:rPr lang="en-US"/>
              <a:t> (edges, spots).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Mid and deep layers learn </a:t>
            </a:r>
            <a:r>
              <a:rPr lang="en-US" b="1"/>
              <a:t>more complex patterns</a:t>
            </a:r>
            <a:r>
              <a:rPr lang="en-US"/>
              <a:t> (like disease-specific textures).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These outputs are called </a:t>
            </a:r>
            <a:r>
              <a:rPr lang="en-US" b="1"/>
              <a:t>feature maps</a:t>
            </a:r>
            <a:r>
              <a:rPr lang="en-US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Max Pooling</a:t>
            </a:r>
            <a:r>
              <a:rPr lang="en-US"/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Helps reduce size and retain important spatial features.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Fully Connected Layers</a:t>
            </a:r>
            <a:r>
              <a:rPr lang="en-US"/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Take the compressed features and learn patterns for classification.</a:t>
            </a:r>
          </a:p>
          <a:p>
            <a:pPr marL="171450" indent="-171450">
              <a:buFont typeface="Arial"/>
              <a:buChar char="•"/>
            </a:pPr>
            <a:r>
              <a:rPr lang="en-US" b="1"/>
              <a:t>Output Layer</a:t>
            </a:r>
            <a:r>
              <a:rPr lang="en-US"/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Gives prediction probabilities — in this case, 97% confident it’s </a:t>
            </a:r>
            <a:r>
              <a:rPr lang="en-US" i="1"/>
              <a:t>Leaf Spot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FE4E5-4C9A-86AD-3570-605A83C15D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60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dc.gov/listeria/outbreaks/shakes-022025/investigation.html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3629254" cy="51343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82728" y="2424565"/>
            <a:ext cx="5160823" cy="2809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4000"/>
              </a:lnSpc>
              <a:buNone/>
            </a:pPr>
            <a:r>
              <a:rPr lang="en-US" sz="2400" b="1" u="none">
                <a:solidFill>
                  <a:srgbClr val="1A6847"/>
                </a:solidFill>
                <a:latin typeface="Calibri"/>
                <a:ea typeface="Outfit"/>
                <a:cs typeface="Outfit" pitchFamily="34" charset="-120"/>
              </a:rPr>
              <a:t>AI-Powered Crop</a:t>
            </a:r>
            <a:endParaRPr lang="en-US" sz="2400">
              <a:latin typeface="Calibri"/>
              <a:ea typeface="Outfit"/>
              <a:cs typeface="Calibri"/>
            </a:endParaRPr>
          </a:p>
          <a:p>
            <a:pPr>
              <a:lnSpc>
                <a:spcPct val="104000"/>
              </a:lnSpc>
            </a:pPr>
            <a:r>
              <a:rPr lang="en-US" sz="2400" b="1" u="none">
                <a:solidFill>
                  <a:srgbClr val="1A6847"/>
                </a:solidFill>
                <a:latin typeface="Calibri"/>
                <a:ea typeface="Outfit"/>
                <a:cs typeface="Outfit" pitchFamily="34" charset="-120"/>
              </a:rPr>
              <a:t>Disease Detection</a:t>
            </a:r>
            <a:r>
              <a:rPr lang="en-US" sz="2400" b="1">
                <a:solidFill>
                  <a:srgbClr val="1A6847"/>
                </a:solidFill>
                <a:latin typeface="Calibri"/>
                <a:ea typeface="Outfit"/>
                <a:cs typeface="Outfit" pitchFamily="34" charset="-120"/>
              </a:rPr>
              <a:t> </a:t>
            </a:r>
            <a:r>
              <a:rPr lang="en-US" sz="2400" b="1">
                <a:solidFill>
                  <a:srgbClr val="1A6847"/>
                </a:solidFill>
                <a:latin typeface="Calibri"/>
                <a:ea typeface="+mn-lt"/>
                <a:cs typeface="+mn-lt"/>
              </a:rPr>
              <a:t>for Early-Stage Risk Identification in Farming.</a:t>
            </a:r>
            <a:endParaRPr lang="en-US" sz="2400">
              <a:solidFill>
                <a:srgbClr val="000000"/>
              </a:solidFill>
              <a:latin typeface="Calibri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4000"/>
              </a:lnSpc>
            </a:pPr>
            <a:endParaRPr lang="en-US" sz="2400" b="1">
              <a:solidFill>
                <a:srgbClr val="1A6847"/>
              </a:solidFill>
              <a:latin typeface="Outfit"/>
            </a:endParaRPr>
          </a:p>
        </p:txBody>
      </p:sp>
      <p:sp>
        <p:nvSpPr>
          <p:cNvPr id="4" name="Text 1"/>
          <p:cNvSpPr/>
          <p:nvPr/>
        </p:nvSpPr>
        <p:spPr>
          <a:xfrm>
            <a:off x="4058107" y="4028846"/>
            <a:ext cx="4905756" cy="1114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endParaRPr lang="en-US" sz="800" kern="0" spc="1">
              <a:latin typeface="Outfit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C5ADB49E-D02B-504E-5F6F-7A7D2A165117}"/>
              </a:ext>
            </a:extLst>
          </p:cNvPr>
          <p:cNvSpPr/>
          <p:nvPr/>
        </p:nvSpPr>
        <p:spPr>
          <a:xfrm>
            <a:off x="3982728" y="714788"/>
            <a:ext cx="5160823" cy="1789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4000"/>
              </a:lnSpc>
              <a:buNone/>
            </a:pPr>
            <a:endParaRPr lang="en-US" sz="2400" b="1">
              <a:solidFill>
                <a:srgbClr val="1A6847"/>
              </a:solidFill>
              <a:latin typeface="Calibri"/>
              <a:ea typeface="Outfit"/>
              <a:cs typeface="Calibri" panose="020F0502020204030204"/>
            </a:endParaRPr>
          </a:p>
          <a:p>
            <a:pPr>
              <a:lnSpc>
                <a:spcPct val="104000"/>
              </a:lnSpc>
            </a:pPr>
            <a:r>
              <a:rPr lang="en-US" sz="3000" b="1">
                <a:solidFill>
                  <a:srgbClr val="1A6847"/>
                </a:solidFill>
                <a:latin typeface="Outfit"/>
                <a:ea typeface="Outfit"/>
              </a:rPr>
              <a:t>AgriTech Consultants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6C387-EB32-BD64-8D72-78C33342D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0AE0AAFE-E880-9CA4-A387-4E505B09CF10}"/>
              </a:ext>
            </a:extLst>
          </p:cNvPr>
          <p:cNvSpPr/>
          <p:nvPr/>
        </p:nvSpPr>
        <p:spPr>
          <a:xfrm>
            <a:off x="8458200" y="0"/>
            <a:ext cx="352044" cy="371246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D71CBC4-165D-E53F-B19C-9C18FF0EAAE5}"/>
              </a:ext>
            </a:extLst>
          </p:cNvPr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300" b="1">
                <a:solidFill>
                  <a:srgbClr val="FFD600"/>
                </a:solidFill>
                <a:latin typeface="Plus Jakarta Sans"/>
                <a:ea typeface="Plus Jakarta Sans" pitchFamily="34" charset="-122"/>
              </a:rPr>
              <a:t>10</a:t>
            </a:r>
            <a:endParaRPr lang="en-US" sz="1300" b="1">
              <a:solidFill>
                <a:srgbClr val="FFD600"/>
              </a:solidFill>
              <a:latin typeface="Plus Jakarta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E5D57D-90C3-8B52-DBB4-F0B2A74596F2}"/>
              </a:ext>
            </a:extLst>
          </p:cNvPr>
          <p:cNvSpPr txBox="1"/>
          <p:nvPr/>
        </p:nvSpPr>
        <p:spPr>
          <a:xfrm>
            <a:off x="2016649" y="5319"/>
            <a:ext cx="5576631" cy="5190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rgbClr val="1A6847"/>
                </a:solidFill>
                <a:ea typeface="Calibri"/>
                <a:cs typeface="Calibri"/>
              </a:rPr>
              <a:t>Baseline Traditional Models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0417D66-24F9-B047-73E0-1A57BAEB4664}"/>
              </a:ext>
            </a:extLst>
          </p:cNvPr>
          <p:cNvSpPr/>
          <p:nvPr/>
        </p:nvSpPr>
        <p:spPr>
          <a:xfrm>
            <a:off x="118809" y="780090"/>
            <a:ext cx="1109541" cy="67474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Raw Image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8FC599-5DAD-CA96-E31A-973CDA217ACB}"/>
              </a:ext>
            </a:extLst>
          </p:cNvPr>
          <p:cNvSpPr/>
          <p:nvPr/>
        </p:nvSpPr>
        <p:spPr>
          <a:xfrm>
            <a:off x="1549739" y="797540"/>
            <a:ext cx="1044102" cy="6791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Resize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A9CC28-0D77-F738-CD78-E3F827F8147F}"/>
              </a:ext>
            </a:extLst>
          </p:cNvPr>
          <p:cNvSpPr/>
          <p:nvPr/>
        </p:nvSpPr>
        <p:spPr>
          <a:xfrm>
            <a:off x="2998122" y="797540"/>
            <a:ext cx="1131354" cy="7009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RGB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AFC983-653C-B6C9-5BE0-AE804410EA8C}"/>
              </a:ext>
            </a:extLst>
          </p:cNvPr>
          <p:cNvSpPr/>
          <p:nvPr/>
        </p:nvSpPr>
        <p:spPr>
          <a:xfrm>
            <a:off x="4573018" y="797538"/>
            <a:ext cx="1144442" cy="7183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Flatten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C60896-2C20-C21F-53BA-E7E1BD055E32}"/>
              </a:ext>
            </a:extLst>
          </p:cNvPr>
          <p:cNvSpPr/>
          <p:nvPr/>
        </p:nvSpPr>
        <p:spPr>
          <a:xfrm>
            <a:off x="6222080" y="801903"/>
            <a:ext cx="1240419" cy="70964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ea typeface="Calibri"/>
                <a:cs typeface="Calibri"/>
              </a:rPr>
              <a:t>PCA for Logistic Regression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F704325-53DB-4931-36A2-E4155E6FB64A}"/>
              </a:ext>
            </a:extLst>
          </p:cNvPr>
          <p:cNvSpPr/>
          <p:nvPr/>
        </p:nvSpPr>
        <p:spPr>
          <a:xfrm>
            <a:off x="7858051" y="797538"/>
            <a:ext cx="1205518" cy="74018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Model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9C1C2CF-6EF5-FB66-463C-6C6D0C2A524A}"/>
              </a:ext>
            </a:extLst>
          </p:cNvPr>
          <p:cNvSpPr/>
          <p:nvPr/>
        </p:nvSpPr>
        <p:spPr>
          <a:xfrm flipV="1">
            <a:off x="1248079" y="1061856"/>
            <a:ext cx="301179" cy="142154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FBAC715-BB2A-4BD6-3BAB-295253231261}"/>
              </a:ext>
            </a:extLst>
          </p:cNvPr>
          <p:cNvSpPr/>
          <p:nvPr/>
        </p:nvSpPr>
        <p:spPr>
          <a:xfrm>
            <a:off x="2626658" y="1099306"/>
            <a:ext cx="283729" cy="13269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B3FA2F4-12C0-4552-512F-3E6A6465FCC7}"/>
              </a:ext>
            </a:extLst>
          </p:cNvPr>
          <p:cNvSpPr/>
          <p:nvPr/>
        </p:nvSpPr>
        <p:spPr>
          <a:xfrm>
            <a:off x="4197193" y="1090582"/>
            <a:ext cx="283729" cy="13269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03F5029-722E-49B7-5A2E-2ED0C7F0C26C}"/>
              </a:ext>
            </a:extLst>
          </p:cNvPr>
          <p:cNvSpPr/>
          <p:nvPr/>
        </p:nvSpPr>
        <p:spPr>
          <a:xfrm>
            <a:off x="5868066" y="1134207"/>
            <a:ext cx="283729" cy="13269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A239348-4246-9301-234F-0A139DE46FB7}"/>
              </a:ext>
            </a:extLst>
          </p:cNvPr>
          <p:cNvSpPr/>
          <p:nvPr/>
        </p:nvSpPr>
        <p:spPr>
          <a:xfrm>
            <a:off x="7573841" y="1116757"/>
            <a:ext cx="283729" cy="13269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 up of a leaf&#10;&#10;AI-generated content may be incorrect.">
            <a:extLst>
              <a:ext uri="{FF2B5EF4-FFF2-40B4-BE49-F238E27FC236}">
                <a16:creationId xmlns:a16="http://schemas.microsoft.com/office/drawing/2014/main" id="{6D50AE9E-2D9E-EAEE-5EA3-FD4F4FF74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808" y="1531270"/>
            <a:ext cx="1794450" cy="1941356"/>
          </a:xfrm>
          <a:prstGeom prst="rect">
            <a:avLst/>
          </a:prstGeom>
        </p:spPr>
      </p:pic>
      <p:pic>
        <p:nvPicPr>
          <p:cNvPr id="17" name="Picture 16" descr="A close-up of a pixelated image array&#10;&#10;AI-generated content may be incorrect.">
            <a:extLst>
              <a:ext uri="{FF2B5EF4-FFF2-40B4-BE49-F238E27FC236}">
                <a16:creationId xmlns:a16="http://schemas.microsoft.com/office/drawing/2014/main" id="{936C7142-7DD3-1317-F56D-37BC7DB0B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916" y="1535632"/>
            <a:ext cx="2272138" cy="1950082"/>
          </a:xfrm>
          <a:prstGeom prst="rect">
            <a:avLst/>
          </a:prstGeom>
        </p:spPr>
      </p:pic>
      <p:pic>
        <p:nvPicPr>
          <p:cNvPr id="18" name="Picture 17" descr="A graph of a graph showing a number of components&#10;&#10;AI-generated content may be incorrect.">
            <a:extLst>
              <a:ext uri="{FF2B5EF4-FFF2-40B4-BE49-F238E27FC236}">
                <a16:creationId xmlns:a16="http://schemas.microsoft.com/office/drawing/2014/main" id="{BA19A3E1-7013-55F3-9F2C-F91FA59FF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419" y="1535631"/>
            <a:ext cx="2839332" cy="1958807"/>
          </a:xfrm>
          <a:prstGeom prst="rect">
            <a:avLst/>
          </a:prstGeom>
        </p:spPr>
      </p:pic>
      <p:pic>
        <p:nvPicPr>
          <p:cNvPr id="19" name="Picture 18" descr="A close-up of a green leaf&#10;&#10;AI-generated content may be incorrect.">
            <a:extLst>
              <a:ext uri="{FF2B5EF4-FFF2-40B4-BE49-F238E27FC236}">
                <a16:creationId xmlns:a16="http://schemas.microsoft.com/office/drawing/2014/main" id="{C9AC5C5D-1CD9-69B6-7C09-48DB3AAD4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37" y="1674581"/>
            <a:ext cx="1692397" cy="16547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EA10A4-3944-C5F7-C88C-A513575C947C}"/>
              </a:ext>
            </a:extLst>
          </p:cNvPr>
          <p:cNvSpPr txBox="1"/>
          <p:nvPr/>
        </p:nvSpPr>
        <p:spPr>
          <a:xfrm>
            <a:off x="3128906" y="514413"/>
            <a:ext cx="25913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>
                    <a:lumMod val="76000"/>
                  </a:schemeClr>
                </a:solidFill>
                <a:ea typeface="Calibri"/>
                <a:cs typeface="Calibri"/>
              </a:rPr>
              <a:t>Preprocessing Workflow</a:t>
            </a:r>
            <a:endParaRPr lang="en-US">
              <a:solidFill>
                <a:schemeClr val="accent6">
                  <a:lumMod val="76000"/>
                </a:schemeClr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2C95B5F-BF2E-AC98-B5C6-0A6F1DE7A938}"/>
              </a:ext>
            </a:extLst>
          </p:cNvPr>
          <p:cNvSpPr/>
          <p:nvPr/>
        </p:nvSpPr>
        <p:spPr>
          <a:xfrm>
            <a:off x="103654" y="3520079"/>
            <a:ext cx="3083027" cy="15818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tx1"/>
              </a:solidFill>
              <a:ea typeface="Calibri"/>
              <a:cs typeface="Calibri"/>
            </a:endParaRPr>
          </a:p>
          <a:p>
            <a:endParaRPr lang="en-US" sz="1400" b="1">
              <a:solidFill>
                <a:schemeClr val="tx1"/>
              </a:solidFill>
              <a:ea typeface="Calibri"/>
              <a:cs typeface="Calibri"/>
            </a:endParaRPr>
          </a:p>
          <a:p>
            <a:r>
              <a:rPr lang="en-US" sz="1400" b="1">
                <a:solidFill>
                  <a:schemeClr val="tx1"/>
                </a:solidFill>
                <a:ea typeface="Calibri"/>
                <a:cs typeface="Calibri"/>
              </a:rPr>
              <a:t>Image Standardization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tx1"/>
                </a:solidFill>
                <a:ea typeface="Calibri"/>
                <a:cs typeface="Calibri"/>
              </a:rPr>
              <a:t>Resized images to 32×32 (LR) and 64×64 (RF)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tx1"/>
                </a:solidFill>
                <a:ea typeface="Calibri"/>
                <a:cs typeface="Calibri"/>
              </a:rPr>
              <a:t>Converted all images to RGB format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tx1"/>
                </a:solidFill>
                <a:ea typeface="Calibri"/>
                <a:cs typeface="Calibri"/>
              </a:rPr>
              <a:t>Flattened 3D image arrays to 1D vectors</a:t>
            </a:r>
          </a:p>
          <a:p>
            <a:pPr marL="285750" indent="-285750" algn="ctr">
              <a:buFont typeface="Arial"/>
              <a:buChar char="•"/>
            </a:pPr>
            <a:endParaRPr lang="en-US" sz="140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ACDD57-616B-F310-BC3E-C4974F88907D}"/>
              </a:ext>
            </a:extLst>
          </p:cNvPr>
          <p:cNvSpPr/>
          <p:nvPr/>
        </p:nvSpPr>
        <p:spPr>
          <a:xfrm>
            <a:off x="3358150" y="3524441"/>
            <a:ext cx="2995775" cy="15644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tx1"/>
              </a:solidFill>
              <a:ea typeface="Calibri"/>
              <a:cs typeface="Calibri"/>
            </a:endParaRPr>
          </a:p>
          <a:p>
            <a:endParaRPr lang="en-US" sz="1400" b="1">
              <a:solidFill>
                <a:schemeClr val="tx1"/>
              </a:solidFill>
              <a:ea typeface="Calibri"/>
              <a:cs typeface="Calibri"/>
            </a:endParaRPr>
          </a:p>
          <a:p>
            <a:r>
              <a:rPr lang="en-US" sz="1400" b="1">
                <a:solidFill>
                  <a:schemeClr val="tx1"/>
                </a:solidFill>
                <a:ea typeface="Calibri"/>
                <a:cs typeface="Calibri"/>
              </a:rPr>
              <a:t>Label Handling</a:t>
            </a:r>
            <a:endParaRPr lang="en-US" sz="1400">
              <a:solidFill>
                <a:schemeClr val="tx1"/>
              </a:solidFill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400">
                <a:solidFill>
                  <a:schemeClr val="tx1"/>
                </a:solidFill>
                <a:ea typeface="Calibri"/>
                <a:cs typeface="Calibri"/>
              </a:rPr>
              <a:t> Extracted labels from filenames</a:t>
            </a:r>
          </a:p>
          <a:p>
            <a:pPr>
              <a:buFont typeface="Arial"/>
              <a:buChar char="•"/>
            </a:pPr>
            <a:r>
              <a:rPr lang="en-US" sz="1400">
                <a:solidFill>
                  <a:schemeClr val="tx1"/>
                </a:solidFill>
                <a:ea typeface="Calibri"/>
                <a:cs typeface="Calibri"/>
              </a:rPr>
              <a:t> Mapped test image names to class labels using a custom dictionary</a:t>
            </a:r>
          </a:p>
          <a:p>
            <a:pPr>
              <a:buFont typeface="Arial"/>
              <a:buChar char="•"/>
            </a:pPr>
            <a:r>
              <a:rPr lang="en-US" sz="1400">
                <a:solidFill>
                  <a:schemeClr val="tx1"/>
                </a:solidFill>
                <a:ea typeface="Calibri"/>
                <a:cs typeface="Calibri"/>
              </a:rPr>
              <a:t> Encoded all labels using </a:t>
            </a:r>
            <a:r>
              <a:rPr lang="en-US" sz="1400" err="1">
                <a:solidFill>
                  <a:schemeClr val="tx1"/>
                </a:solidFill>
                <a:ea typeface="Calibri"/>
                <a:cs typeface="Calibri"/>
              </a:rPr>
              <a:t>LabelEncoder</a:t>
            </a:r>
            <a:endParaRPr lang="en-US" sz="140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 algn="ctr">
              <a:buFont typeface="Arial"/>
              <a:buChar char="•"/>
            </a:pPr>
            <a:endParaRPr lang="en-US" sz="140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7E6D554-ACB4-50CD-128B-27E06F2A12DE}"/>
              </a:ext>
            </a:extLst>
          </p:cNvPr>
          <p:cNvSpPr/>
          <p:nvPr/>
        </p:nvSpPr>
        <p:spPr>
          <a:xfrm>
            <a:off x="6468679" y="3533166"/>
            <a:ext cx="2498441" cy="15600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tx1"/>
              </a:solidFill>
              <a:ea typeface="Calibri"/>
              <a:cs typeface="Calibri"/>
            </a:endParaRPr>
          </a:p>
          <a:p>
            <a:endParaRPr lang="en-US" sz="1400" b="1">
              <a:solidFill>
                <a:schemeClr val="tx1"/>
              </a:solidFill>
              <a:ea typeface="Calibri"/>
              <a:cs typeface="Calibri"/>
            </a:endParaRPr>
          </a:p>
          <a:p>
            <a:r>
              <a:rPr lang="en-US" sz="1400" b="1">
                <a:solidFill>
                  <a:schemeClr val="tx1"/>
                </a:solidFill>
                <a:ea typeface="Calibri"/>
                <a:cs typeface="Calibri"/>
              </a:rPr>
              <a:t>Logistic Regression Specific</a:t>
            </a:r>
            <a:endParaRPr lang="en-US" sz="140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solidFill>
                  <a:schemeClr val="tx1"/>
                </a:solidFill>
                <a:ea typeface="Calibri"/>
                <a:cs typeface="Calibri"/>
              </a:rPr>
              <a:t>Applied Principal Component Analysis to reduce features from thousands to 100 </a:t>
            </a: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tx1"/>
              </a:solidFill>
              <a:ea typeface="Calibri"/>
              <a:cs typeface="Calibri"/>
            </a:endParaRPr>
          </a:p>
          <a:p>
            <a:endParaRPr lang="en-US" sz="1400" b="1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chemeClr val="tx1"/>
              </a:solidFill>
              <a:ea typeface="Calibri"/>
              <a:cs typeface="Calibri"/>
            </a:endParaRPr>
          </a:p>
          <a:p>
            <a:pPr marL="285750" indent="-285750" algn="ctr">
              <a:buFont typeface="Arial"/>
              <a:buChar char="•"/>
            </a:pPr>
            <a:endParaRPr lang="en-US" sz="140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9111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458200" y="0"/>
            <a:ext cx="352044" cy="371246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300" b="1">
                <a:solidFill>
                  <a:srgbClr val="FFD600"/>
                </a:solidFill>
                <a:latin typeface="Plus Jakarta Sans"/>
                <a:ea typeface="Plus Jakarta Sans" pitchFamily="34" charset="-122"/>
              </a:rPr>
              <a:t>11</a:t>
            </a:r>
            <a:endParaRPr lang="en-US" sz="1300" b="1">
              <a:solidFill>
                <a:srgbClr val="FFD600"/>
              </a:solidFill>
              <a:latin typeface="Plus Jakarta Sans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97A26C0-B9EE-3ECD-7490-62D9ADA30B8D}"/>
              </a:ext>
            </a:extLst>
          </p:cNvPr>
          <p:cNvSpPr/>
          <p:nvPr/>
        </p:nvSpPr>
        <p:spPr>
          <a:xfrm>
            <a:off x="77747" y="261552"/>
            <a:ext cx="8870794" cy="478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4000"/>
              </a:lnSpc>
            </a:pPr>
            <a:r>
              <a:rPr lang="en-US" sz="2700" b="1">
                <a:solidFill>
                  <a:srgbClr val="1A6847"/>
                </a:solidFill>
                <a:latin typeface="Outfit"/>
                <a:ea typeface="Outfit"/>
              </a:rPr>
              <a:t>Challenges: What went wrong in the traditional models ?</a:t>
            </a:r>
          </a:p>
        </p:txBody>
      </p:sp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76B06579-E807-339E-06A0-E0A3D3F88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70" y="1729140"/>
            <a:ext cx="8874782" cy="400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40B09-9694-7AAC-83E7-12146CA23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171" y="1346644"/>
            <a:ext cx="2263959" cy="381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CBB3D9-A58A-2D03-489A-0258EB32E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585" y="1341842"/>
            <a:ext cx="1849897" cy="386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4C70DA-C301-502D-FBB0-32D8B5E267C4}"/>
              </a:ext>
            </a:extLst>
          </p:cNvPr>
          <p:cNvSpPr txBox="1"/>
          <p:nvPr/>
        </p:nvSpPr>
        <p:spPr>
          <a:xfrm>
            <a:off x="420798" y="858888"/>
            <a:ext cx="29257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Constantia"/>
                <a:ea typeface="Calibri"/>
                <a:cs typeface="Calibri"/>
              </a:rPr>
              <a:t>Label Mismatch Issues </a:t>
            </a:r>
            <a:endParaRPr lang="en-US">
              <a:latin typeface="Constantia"/>
            </a:endParaRPr>
          </a:p>
        </p:txBody>
      </p:sp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8A413710-B9E7-AF46-DF07-A5B1596A95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717" y="806240"/>
            <a:ext cx="489318" cy="4798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C9DC27-EEC0-67DF-1F44-50CA970AE276}"/>
              </a:ext>
            </a:extLst>
          </p:cNvPr>
          <p:cNvSpPr txBox="1"/>
          <p:nvPr/>
        </p:nvSpPr>
        <p:spPr>
          <a:xfrm>
            <a:off x="260906" y="2229032"/>
            <a:ext cx="7241194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 dirty="0">
                <a:ea typeface="+mn-lt"/>
                <a:cs typeface="+mn-lt"/>
              </a:rPr>
              <a:t>Our training labels used structured folder names like </a:t>
            </a:r>
            <a:r>
              <a:rPr lang="en-US" sz="1500" dirty="0" err="1">
                <a:latin typeface="Consolas"/>
                <a:ea typeface="Calibri" panose="020F0502020204030204"/>
                <a:cs typeface="Calibri" panose="020F0502020204030204"/>
              </a:rPr>
              <a:t>Apple___Scab</a:t>
            </a:r>
            <a:endParaRPr lang="en-US" sz="1500" dirty="0">
              <a:latin typeface="Consolas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500" dirty="0">
                <a:ea typeface="+mn-lt"/>
                <a:cs typeface="+mn-lt"/>
              </a:rPr>
              <a:t>But our test images were flat (no subfolders), so labels had to be inferred from filenames like </a:t>
            </a:r>
            <a:r>
              <a:rPr lang="en-US" sz="1500" dirty="0">
                <a:latin typeface="Consolas"/>
                <a:ea typeface="Calibri" panose="020F0502020204030204"/>
                <a:cs typeface="Calibri" panose="020F0502020204030204"/>
              </a:rPr>
              <a:t>AppleScab1.JPG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>
                <a:ea typeface="+mn-lt"/>
                <a:cs typeface="+mn-lt"/>
              </a:rPr>
              <a:t>Wrote custom mapping logic but the model still had inconsistencies and failures so some predictions were skipped(e.g., </a:t>
            </a:r>
            <a:r>
              <a:rPr lang="en-US" sz="1500" dirty="0">
                <a:latin typeface="Consolas"/>
                <a:ea typeface="Calibri" panose="020F0502020204030204"/>
                <a:cs typeface="Calibri" panose="020F0502020204030204"/>
              </a:rPr>
              <a:t>"</a:t>
            </a:r>
            <a:r>
              <a:rPr lang="en-US" sz="1500" dirty="0" err="1">
                <a:latin typeface="Consolas"/>
                <a:ea typeface="Calibri" panose="020F0502020204030204"/>
                <a:cs typeface="Calibri" panose="020F0502020204030204"/>
              </a:rPr>
              <a:t>applescab</a:t>
            </a:r>
            <a:r>
              <a:rPr lang="en-US" sz="1500" dirty="0">
                <a:latin typeface="Consolas"/>
                <a:ea typeface="Calibri" panose="020F0502020204030204"/>
                <a:cs typeface="Calibri" panose="020F0502020204030204"/>
              </a:rPr>
              <a:t>" → "</a:t>
            </a:r>
            <a:r>
              <a:rPr lang="en-US" sz="1500" dirty="0" err="1">
                <a:latin typeface="Consolas"/>
                <a:ea typeface="Calibri" panose="020F0502020204030204"/>
                <a:cs typeface="Calibri" panose="020F0502020204030204"/>
              </a:rPr>
              <a:t>Apple___Scab</a:t>
            </a:r>
            <a:r>
              <a:rPr lang="en-US" sz="1500" dirty="0">
                <a:latin typeface="Consolas"/>
                <a:ea typeface="Calibri" panose="020F0502020204030204"/>
                <a:cs typeface="Calibri" panose="020F0502020204030204"/>
              </a:rPr>
              <a:t>"</a:t>
            </a:r>
            <a:r>
              <a:rPr lang="en-US" sz="1500" dirty="0">
                <a:ea typeface="+mn-lt"/>
                <a:cs typeface="+mn-lt"/>
              </a:rPr>
              <a:t>)</a:t>
            </a:r>
            <a:endParaRPr lang="en-US" sz="1500" dirty="0">
              <a:latin typeface="Consolas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13322E-C3B7-375D-BF67-069C721B6AD4}"/>
              </a:ext>
            </a:extLst>
          </p:cNvPr>
          <p:cNvSpPr txBox="1"/>
          <p:nvPr/>
        </p:nvSpPr>
        <p:spPr>
          <a:xfrm>
            <a:off x="78664" y="1341027"/>
            <a:ext cx="9695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train</a:t>
            </a:r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0C3BBCA-B174-FE48-2568-89306D30C240}"/>
              </a:ext>
            </a:extLst>
          </p:cNvPr>
          <p:cNvSpPr/>
          <p:nvPr/>
        </p:nvSpPr>
        <p:spPr>
          <a:xfrm>
            <a:off x="671908" y="1496909"/>
            <a:ext cx="195618" cy="10206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FCB982-C58C-3B05-6133-21B1BC33DEC4}"/>
              </a:ext>
            </a:extLst>
          </p:cNvPr>
          <p:cNvSpPr txBox="1"/>
          <p:nvPr/>
        </p:nvSpPr>
        <p:spPr>
          <a:xfrm>
            <a:off x="4088610" y="1312688"/>
            <a:ext cx="9695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test</a:t>
            </a:r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AF8C91C-C2BF-5B54-3ED4-081A5AA1302B}"/>
              </a:ext>
            </a:extLst>
          </p:cNvPr>
          <p:cNvSpPr/>
          <p:nvPr/>
        </p:nvSpPr>
        <p:spPr>
          <a:xfrm>
            <a:off x="4634623" y="1444954"/>
            <a:ext cx="195618" cy="10206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D1D4D953-E9B0-E374-97CE-98B9CE02B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933" y="3640125"/>
            <a:ext cx="503487" cy="4798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D39DBC-C48B-5B2F-731A-5FCEBD959E67}"/>
              </a:ext>
            </a:extLst>
          </p:cNvPr>
          <p:cNvSpPr txBox="1"/>
          <p:nvPr/>
        </p:nvSpPr>
        <p:spPr>
          <a:xfrm>
            <a:off x="822265" y="3692772"/>
            <a:ext cx="29257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nstantia"/>
                <a:ea typeface="Calibri"/>
                <a:cs typeface="Calibri"/>
              </a:rPr>
              <a:t>Limited Generalization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29C8CB-887D-8261-171D-1950990A9E34}"/>
              </a:ext>
            </a:extLst>
          </p:cNvPr>
          <p:cNvSpPr txBox="1"/>
          <p:nvPr/>
        </p:nvSpPr>
        <p:spPr>
          <a:xfrm>
            <a:off x="260906" y="4174966"/>
            <a:ext cx="7241194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Accuracy dropped significantly on unseen test data (even with label fixes)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500">
                <a:ea typeface="+mn-lt"/>
                <a:cs typeface="+mn-lt"/>
              </a:rPr>
              <a:t>Overfitting and not robust to </a:t>
            </a:r>
            <a:r>
              <a:rPr lang="en-US" sz="1500" b="1">
                <a:ea typeface="+mn-lt"/>
                <a:cs typeface="+mn-lt"/>
              </a:rPr>
              <a:t>image distortions</a:t>
            </a:r>
            <a:r>
              <a:rPr lang="en-US" sz="1500">
                <a:ea typeface="+mn-lt"/>
                <a:cs typeface="+mn-lt"/>
              </a:rPr>
              <a:t>, </a:t>
            </a:r>
            <a:r>
              <a:rPr lang="en-US" sz="1500" b="1">
                <a:ea typeface="+mn-lt"/>
                <a:cs typeface="+mn-lt"/>
              </a:rPr>
              <a:t>rotations</a:t>
            </a:r>
            <a:r>
              <a:rPr lang="en-US" sz="1500">
                <a:ea typeface="+mn-lt"/>
                <a:cs typeface="+mn-lt"/>
              </a:rPr>
              <a:t>, or </a:t>
            </a:r>
            <a:r>
              <a:rPr lang="en-US" sz="1500" b="1">
                <a:ea typeface="+mn-lt"/>
                <a:cs typeface="+mn-lt"/>
              </a:rPr>
              <a:t>subtle differences</a:t>
            </a:r>
            <a:r>
              <a:rPr lang="en-US" sz="1500">
                <a:ea typeface="+mn-lt"/>
                <a:cs typeface="+mn-lt"/>
              </a:rPr>
              <a:t>.</a:t>
            </a:r>
            <a:endParaRPr lang="en-US" sz="1500">
              <a:ea typeface="Calibri"/>
              <a:cs typeface="Calibri"/>
            </a:endParaRPr>
          </a:p>
          <a:p>
            <a:endParaRPr lang="en-US" sz="15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223477" y="1768"/>
            <a:ext cx="1407490" cy="1324506"/>
            <a:chOff x="-648769" y="2358"/>
            <a:chExt cx="1876653" cy="176600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52897" y="4525250"/>
            <a:ext cx="484026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77" y="4290831"/>
            <a:ext cx="1696473" cy="852668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4CE11AF9-A33D-C2A7-373A-EBC14C9CE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200126"/>
            <a:ext cx="8178799" cy="2639336"/>
          </a:xfrm>
          <a:prstGeom prst="rect">
            <a:avLst/>
          </a:prstGeom>
          <a:ln>
            <a:noFill/>
          </a:ln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ECD1C9CB-F867-8A18-9F87-D51F581C3839}"/>
              </a:ext>
            </a:extLst>
          </p:cNvPr>
          <p:cNvSpPr/>
          <p:nvPr/>
        </p:nvSpPr>
        <p:spPr>
          <a:xfrm>
            <a:off x="271396" y="422139"/>
            <a:ext cx="8870794" cy="478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4000"/>
              </a:lnSpc>
            </a:pPr>
            <a:r>
              <a:rPr lang="en-US" sz="2700" b="1">
                <a:solidFill>
                  <a:srgbClr val="1A6847"/>
                </a:solidFill>
                <a:latin typeface="Outfit"/>
              </a:rPr>
              <a:t>Overfitting on Training Data: Poor Prediction on Test</a:t>
            </a:r>
          </a:p>
          <a:p>
            <a:pPr>
              <a:lnSpc>
                <a:spcPct val="104000"/>
              </a:lnSpc>
            </a:pPr>
            <a:endParaRPr lang="en-US" sz="2700" b="1">
              <a:solidFill>
                <a:srgbClr val="1A6847"/>
              </a:solidFill>
              <a:latin typeface="Outfi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FB378-FB59-13C9-69D6-5136B76870C0}"/>
              </a:ext>
            </a:extLst>
          </p:cNvPr>
          <p:cNvSpPr txBox="1"/>
          <p:nvPr/>
        </p:nvSpPr>
        <p:spPr>
          <a:xfrm>
            <a:off x="561534" y="904458"/>
            <a:ext cx="20752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Sample</a:t>
            </a:r>
            <a:endParaRPr lang="en-US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C742DC73-8EE6-5CEA-1769-0BF2D0675CDC}"/>
              </a:ext>
            </a:extLst>
          </p:cNvPr>
          <p:cNvSpPr/>
          <p:nvPr/>
        </p:nvSpPr>
        <p:spPr>
          <a:xfrm>
            <a:off x="1858371" y="4238437"/>
            <a:ext cx="8870794" cy="478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4000"/>
              </a:lnSpc>
            </a:pPr>
            <a:r>
              <a:rPr lang="en-US" sz="2200" b="1">
                <a:solidFill>
                  <a:srgbClr val="1A6847"/>
                </a:solidFill>
                <a:latin typeface="Outfit"/>
              </a:rPr>
              <a:t>Why did CNN not have this issue ?</a:t>
            </a:r>
          </a:p>
          <a:p>
            <a:pPr>
              <a:lnSpc>
                <a:spcPct val="104000"/>
              </a:lnSpc>
            </a:pPr>
            <a:endParaRPr lang="en-US" sz="2700" b="1">
              <a:solidFill>
                <a:srgbClr val="1A6847"/>
              </a:solidFill>
              <a:latin typeface="Outfit"/>
            </a:endParaRPr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2076F729-DD8C-47A8-27B5-63FC1D3EF8C5}"/>
              </a:ext>
            </a:extLst>
          </p:cNvPr>
          <p:cNvSpPr/>
          <p:nvPr/>
        </p:nvSpPr>
        <p:spPr>
          <a:xfrm>
            <a:off x="8458200" y="0"/>
            <a:ext cx="352044" cy="371246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2B42917-A7A1-D8F9-1B81-8EF3F6DDE050}"/>
              </a:ext>
            </a:extLst>
          </p:cNvPr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300" b="1">
                <a:solidFill>
                  <a:srgbClr val="FFD600"/>
                </a:solidFill>
                <a:latin typeface="Plus Jakarta Sans"/>
                <a:ea typeface="Plus Jakarta Sans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357563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76A373-50F6-ED24-00AA-021E81B7F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C21EC3C9-1576-CC47-8938-4B17B8F60184}"/>
              </a:ext>
            </a:extLst>
          </p:cNvPr>
          <p:cNvSpPr/>
          <p:nvPr/>
        </p:nvSpPr>
        <p:spPr>
          <a:xfrm>
            <a:off x="8458200" y="0"/>
            <a:ext cx="352044" cy="371246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441A529-501E-0B20-92A7-3EB5DF7BBA22}"/>
              </a:ext>
            </a:extLst>
          </p:cNvPr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300" b="1">
                <a:solidFill>
                  <a:srgbClr val="FFD600"/>
                </a:solidFill>
                <a:latin typeface="Plus Jakarta Sans" pitchFamily="34" charset="0"/>
                <a:ea typeface="Plus Jakarta Sans"/>
              </a:rPr>
              <a:t>13</a:t>
            </a:r>
            <a:endParaRPr lang="en-US" sz="1300" b="1">
              <a:solidFill>
                <a:srgbClr val="FFD600"/>
              </a:solidFill>
              <a:latin typeface="Plus Jakarta Sans"/>
              <a:ea typeface="Plus Jakarta Sans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E18FF9EB-BA1C-0B60-CAA7-8DBFF4684086}"/>
              </a:ext>
            </a:extLst>
          </p:cNvPr>
          <p:cNvSpPr/>
          <p:nvPr/>
        </p:nvSpPr>
        <p:spPr>
          <a:xfrm>
            <a:off x="1505903" y="82506"/>
            <a:ext cx="6137934" cy="445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4000"/>
              </a:lnSpc>
            </a:pPr>
            <a:r>
              <a:rPr lang="en-US" sz="2600" b="1">
                <a:solidFill>
                  <a:srgbClr val="1A6847"/>
                </a:solidFill>
                <a:latin typeface="Outfit"/>
                <a:ea typeface="Outfit"/>
              </a:rPr>
              <a:t>CNN Models: Side by Side Comparison</a:t>
            </a:r>
            <a:endParaRPr lang="en-US" sz="2600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C6E61C-C5A0-6977-71E8-487C3370F322}"/>
              </a:ext>
            </a:extLst>
          </p:cNvPr>
          <p:cNvSpPr txBox="1"/>
          <p:nvPr/>
        </p:nvSpPr>
        <p:spPr>
          <a:xfrm>
            <a:off x="430975" y="4675905"/>
            <a:ext cx="837931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ea typeface="Calibri"/>
                <a:cs typeface="Calibri"/>
              </a:rPr>
              <a:t>Both models used 10 Epochs, Learning rate of 0.0001 and loss function as categorical cross entropy </a:t>
            </a:r>
          </a:p>
        </p:txBody>
      </p:sp>
      <p:pic>
        <p:nvPicPr>
          <p:cNvPr id="6" name="Picture 5" descr="A table with text on it&#10;&#10;AI-generated content may be incorrect.">
            <a:extLst>
              <a:ext uri="{FF2B5EF4-FFF2-40B4-BE49-F238E27FC236}">
                <a16:creationId xmlns:a16="http://schemas.microsoft.com/office/drawing/2014/main" id="{0E15428E-826B-AC88-7C96-9768AFE73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11" y="638389"/>
            <a:ext cx="7363811" cy="387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51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7675B6-FAF6-87F0-998F-7ED074FD7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4E533F98-7352-C383-86E1-2E6BE9D44802}"/>
              </a:ext>
            </a:extLst>
          </p:cNvPr>
          <p:cNvSpPr/>
          <p:nvPr/>
        </p:nvSpPr>
        <p:spPr>
          <a:xfrm>
            <a:off x="8458200" y="0"/>
            <a:ext cx="352044" cy="371246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FDCE72A2-ABF7-DCFF-2C3B-F339314F2CB9}"/>
              </a:ext>
            </a:extLst>
          </p:cNvPr>
          <p:cNvSpPr/>
          <p:nvPr/>
        </p:nvSpPr>
        <p:spPr>
          <a:xfrm>
            <a:off x="471535" y="186415"/>
            <a:ext cx="6751943" cy="478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4000"/>
              </a:lnSpc>
            </a:pPr>
            <a:r>
              <a:rPr lang="en-US" sz="2700" b="1">
                <a:solidFill>
                  <a:srgbClr val="1A6847"/>
                </a:solidFill>
                <a:latin typeface="Outfit"/>
                <a:ea typeface="Outfit"/>
              </a:rPr>
              <a:t>Why the CNN model worked better ?</a:t>
            </a:r>
            <a:endParaRPr lang="en-US" sz="2700">
              <a:ea typeface="Calibri"/>
              <a:cs typeface="Calibri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ABDE69BD-8850-A337-44D1-6F0B437D963A}"/>
              </a:ext>
            </a:extLst>
          </p:cNvPr>
          <p:cNvSpPr/>
          <p:nvPr/>
        </p:nvSpPr>
        <p:spPr>
          <a:xfrm>
            <a:off x="4038905" y="3752698"/>
            <a:ext cx="0" cy="1390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200" u="none" kern="0" spc="1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●</a:t>
            </a:r>
            <a:endParaRPr lang="en-US" sz="120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D05089D1-B0A9-2F86-6759-7BB38903CECC}"/>
              </a:ext>
            </a:extLst>
          </p:cNvPr>
          <p:cNvSpPr/>
          <p:nvPr/>
        </p:nvSpPr>
        <p:spPr>
          <a:xfrm>
            <a:off x="4028846" y="3076956"/>
            <a:ext cx="0" cy="2066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200" u="none" kern="0" spc="1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●</a:t>
            </a:r>
            <a:endParaRPr lang="en-US" sz="1200"/>
          </a:p>
        </p:txBody>
      </p:sp>
      <p:pic>
        <p:nvPicPr>
          <p:cNvPr id="15" name="Picture 14" descr="Review on Convolutional Neural Network (CNN) Applied to Plant Leaf Disease  Classification">
            <a:extLst>
              <a:ext uri="{FF2B5EF4-FFF2-40B4-BE49-F238E27FC236}">
                <a16:creationId xmlns:a16="http://schemas.microsoft.com/office/drawing/2014/main" id="{30098F9D-85DE-B7C8-1F63-47A2DAB53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40" y="927930"/>
            <a:ext cx="8425134" cy="3533244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A6598F06-CFED-D35A-529E-045B8C1727FA}"/>
              </a:ext>
            </a:extLst>
          </p:cNvPr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300" b="1">
                <a:solidFill>
                  <a:srgbClr val="FFD600"/>
                </a:solidFill>
                <a:latin typeface="Plus Jakarta Sans"/>
                <a:ea typeface="Plus Jakarta Sans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46467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C25B5E-3887-9DCD-F5F0-20FDC2437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281B1DD6-19BA-0F44-A571-428A7ECCA8E7}"/>
              </a:ext>
            </a:extLst>
          </p:cNvPr>
          <p:cNvSpPr/>
          <p:nvPr/>
        </p:nvSpPr>
        <p:spPr>
          <a:xfrm>
            <a:off x="8458200" y="0"/>
            <a:ext cx="352044" cy="371246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E91A740-61B2-01DD-3C5C-71DDD71EA1EE}"/>
              </a:ext>
            </a:extLst>
          </p:cNvPr>
          <p:cNvSpPr/>
          <p:nvPr/>
        </p:nvSpPr>
        <p:spPr>
          <a:xfrm>
            <a:off x="471535" y="186415"/>
            <a:ext cx="6751943" cy="478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4000"/>
              </a:lnSpc>
            </a:pPr>
            <a:r>
              <a:rPr lang="en-US" sz="2700" b="1">
                <a:solidFill>
                  <a:srgbClr val="1A6847"/>
                </a:solidFill>
                <a:latin typeface="Outfit"/>
                <a:ea typeface="Outfit"/>
              </a:rPr>
              <a:t>Why the CNN model worked better ?</a:t>
            </a:r>
            <a:endParaRPr lang="en-US" sz="2700">
              <a:ea typeface="Calibri"/>
              <a:cs typeface="Calibri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87B3E27-451D-CE13-AC11-0997A1C98DD1}"/>
              </a:ext>
            </a:extLst>
          </p:cNvPr>
          <p:cNvSpPr/>
          <p:nvPr/>
        </p:nvSpPr>
        <p:spPr>
          <a:xfrm>
            <a:off x="4038905" y="3752698"/>
            <a:ext cx="0" cy="1390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endParaRPr lang="en-US" sz="1200" kern="0" spc="1">
              <a:latin typeface="Plus Jakarta Sans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3DC89E6-D2D5-85F4-A66C-1557CEDC0D52}"/>
              </a:ext>
            </a:extLst>
          </p:cNvPr>
          <p:cNvSpPr/>
          <p:nvPr/>
        </p:nvSpPr>
        <p:spPr>
          <a:xfrm>
            <a:off x="4028846" y="3076956"/>
            <a:ext cx="0" cy="2066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endParaRPr lang="en-US" sz="1200" kern="0" spc="1">
              <a:latin typeface="Plus Jakarta Sans"/>
            </a:endParaRPr>
          </a:p>
        </p:txBody>
      </p:sp>
      <p:pic>
        <p:nvPicPr>
          <p:cNvPr id="16" name="Picture 15" descr="A close-up of a map&#10;&#10;AI-generated content may be incorrect.">
            <a:extLst>
              <a:ext uri="{FF2B5EF4-FFF2-40B4-BE49-F238E27FC236}">
                <a16:creationId xmlns:a16="http://schemas.microsoft.com/office/drawing/2014/main" id="{47DC1EC2-2700-6E59-F5A6-58CA3A6C4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37" y="993833"/>
            <a:ext cx="7212237" cy="1319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EB313B-D0D2-3253-AFCB-711D70D81F29}"/>
              </a:ext>
            </a:extLst>
          </p:cNvPr>
          <p:cNvSpPr txBox="1"/>
          <p:nvPr/>
        </p:nvSpPr>
        <p:spPr>
          <a:xfrm>
            <a:off x="465377" y="2573849"/>
            <a:ext cx="7344793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Automatically learned important visual features through convolutional filters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Handled high-dimensional input without flattening or PCA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Used </a:t>
            </a:r>
            <a:r>
              <a:rPr lang="en-US" sz="1600" err="1">
                <a:ea typeface="Calibri"/>
                <a:cs typeface="Calibri"/>
              </a:rPr>
              <a:t>ImageDataGenerator</a:t>
            </a:r>
            <a:r>
              <a:rPr lang="en-US" sz="1600">
                <a:ea typeface="Calibri"/>
                <a:cs typeface="Calibri"/>
              </a:rPr>
              <a:t> to infer labels directly from folder names (no mismatches) unlike traditional models.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Robust to slight rotations, translations, and distortions due to max pooling and data augmentation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Confidence threshold helped detect 'unknown' or uncertain predictions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Traditional models failed due to manual preprocessing and label alignment issues</a:t>
            </a:r>
            <a:endParaRPr lang="en-US">
              <a:ea typeface="Calibri"/>
              <a:cs typeface="Calibri"/>
            </a:endParaRPr>
          </a:p>
          <a:p>
            <a:pPr marL="285750" indent="-285750" algn="l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C0295CBD-FC04-AAC7-CCE9-C6B7E509B353}"/>
              </a:ext>
            </a:extLst>
          </p:cNvPr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300" b="1">
                <a:solidFill>
                  <a:srgbClr val="FFD600"/>
                </a:solidFill>
                <a:latin typeface="Plus Jakarta Sans"/>
                <a:ea typeface="Plus Jakarta Sans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331984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ist of food items&#10;&#10;AI-generated content may be incorrect.">
            <a:extLst>
              <a:ext uri="{FF2B5EF4-FFF2-40B4-BE49-F238E27FC236}">
                <a16:creationId xmlns:a16="http://schemas.microsoft.com/office/drawing/2014/main" id="{4ABB4CF1-9948-161E-45C6-C0E89146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07" y="453872"/>
            <a:ext cx="7947366" cy="403266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194F13AF-FEE8-425F-FA8B-BED05A148535}"/>
              </a:ext>
            </a:extLst>
          </p:cNvPr>
          <p:cNvSpPr/>
          <p:nvPr/>
        </p:nvSpPr>
        <p:spPr>
          <a:xfrm>
            <a:off x="8458200" y="0"/>
            <a:ext cx="352044" cy="371246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A74161D8-4422-D75E-2959-6499F1BADE90}"/>
              </a:ext>
            </a:extLst>
          </p:cNvPr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300" b="1">
                <a:solidFill>
                  <a:srgbClr val="FFD600"/>
                </a:solidFill>
                <a:latin typeface="Plus Jakarta Sans"/>
                <a:ea typeface="Plus Jakarta Sans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985417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2">
            <a:extLst>
              <a:ext uri="{FF2B5EF4-FFF2-40B4-BE49-F238E27FC236}">
                <a16:creationId xmlns:a16="http://schemas.microsoft.com/office/drawing/2014/main" id="{027C2917-3935-65E3-AF12-EDCBE945B268}"/>
              </a:ext>
            </a:extLst>
          </p:cNvPr>
          <p:cNvSpPr/>
          <p:nvPr/>
        </p:nvSpPr>
        <p:spPr>
          <a:xfrm>
            <a:off x="1195787" y="1832329"/>
            <a:ext cx="6751943" cy="1475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4000"/>
              </a:lnSpc>
            </a:pPr>
            <a:r>
              <a:rPr lang="en-US" sz="8000" b="1">
                <a:solidFill>
                  <a:srgbClr val="1A6847"/>
                </a:solidFill>
                <a:latin typeface="Outfit"/>
              </a:rPr>
              <a:t>LIVE 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73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E58EBE-B808-676F-F14E-A9A221B69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48971834-57B0-8119-4BC5-298C1708D74D}"/>
              </a:ext>
            </a:extLst>
          </p:cNvPr>
          <p:cNvSpPr/>
          <p:nvPr/>
        </p:nvSpPr>
        <p:spPr>
          <a:xfrm>
            <a:off x="8458200" y="0"/>
            <a:ext cx="352044" cy="371246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D772B4A-80F2-052C-CF45-31A4DB6AC34F}"/>
              </a:ext>
            </a:extLst>
          </p:cNvPr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300" b="1">
                <a:solidFill>
                  <a:srgbClr val="FFD600"/>
                </a:solidFill>
                <a:latin typeface="Plus Jakarta Sans"/>
              </a:rPr>
              <a:t>18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3136957-2E19-4539-9596-C0F97E14AFE2}"/>
              </a:ext>
            </a:extLst>
          </p:cNvPr>
          <p:cNvSpPr/>
          <p:nvPr/>
        </p:nvSpPr>
        <p:spPr>
          <a:xfrm>
            <a:off x="3991356" y="357530"/>
            <a:ext cx="4466843" cy="46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4000"/>
              </a:lnSpc>
            </a:pPr>
            <a:r>
              <a:rPr lang="en-US" sz="2100" b="1">
                <a:solidFill>
                  <a:srgbClr val="1A6847"/>
                </a:solidFill>
                <a:latin typeface="Outfit"/>
                <a:ea typeface="Outfit"/>
                <a:cs typeface="Outfit" pitchFamily="34" charset="-120"/>
              </a:rPr>
              <a:t>People's</a:t>
            </a:r>
            <a:r>
              <a:rPr lang="en-US" sz="2100" b="1" u="none">
                <a:solidFill>
                  <a:srgbClr val="1A6847"/>
                </a:solidFill>
                <a:latin typeface="Outfit"/>
                <a:ea typeface="Outfit"/>
                <a:cs typeface="Outfit" pitchFamily="34" charset="-120"/>
              </a:rPr>
              <a:t> Need </a:t>
            </a:r>
            <a:r>
              <a:rPr lang="en-US" sz="2100" b="1">
                <a:solidFill>
                  <a:srgbClr val="1A6847"/>
                </a:solidFill>
                <a:latin typeface="Outfit"/>
                <a:ea typeface="Outfit"/>
                <a:cs typeface="Outfit" pitchFamily="34" charset="-120"/>
              </a:rPr>
              <a:t>&amp; </a:t>
            </a:r>
            <a:r>
              <a:rPr lang="en-US" sz="2100" b="1" u="none">
                <a:solidFill>
                  <a:srgbClr val="1A6847"/>
                </a:solidFill>
                <a:latin typeface="Outfit"/>
                <a:ea typeface="Outfit"/>
                <a:cs typeface="Outfit" pitchFamily="34" charset="-120"/>
              </a:rPr>
              <a:t>Early Interest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CC8380D-5A39-43E9-EC58-160372F91ECF}"/>
              </a:ext>
            </a:extLst>
          </p:cNvPr>
          <p:cNvSpPr/>
          <p:nvPr/>
        </p:nvSpPr>
        <p:spPr>
          <a:xfrm>
            <a:off x="3994198" y="956228"/>
            <a:ext cx="3724351" cy="4009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4000"/>
              </a:lnSpc>
              <a:buNone/>
            </a:pPr>
            <a:endParaRPr lang="en-US" sz="1300" b="1">
              <a:latin typeface="Outfit"/>
            </a:endParaRPr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4B4757B5-A476-01DC-B8AF-C2230482431C}"/>
              </a:ext>
            </a:extLst>
          </p:cNvPr>
          <p:cNvSpPr/>
          <p:nvPr/>
        </p:nvSpPr>
        <p:spPr>
          <a:xfrm>
            <a:off x="4334256" y="3781044"/>
            <a:ext cx="4686300" cy="136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endParaRPr lang="en-US" sz="1100">
              <a:latin typeface="Outfit"/>
              <a:ea typeface="Outfi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599873-6203-FBAE-D2EB-DA19EFF8213E}"/>
              </a:ext>
            </a:extLst>
          </p:cNvPr>
          <p:cNvSpPr txBox="1"/>
          <p:nvPr/>
        </p:nvSpPr>
        <p:spPr>
          <a:xfrm>
            <a:off x="3732754" y="493501"/>
            <a:ext cx="4456464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 PCR too slow for real-time intervention.</a:t>
            </a:r>
            <a:endParaRPr lang="en-US" sz="1400">
              <a:ea typeface="Calibri"/>
              <a:cs typeface="Calibri"/>
            </a:endParaRPr>
          </a:p>
          <a:p>
            <a:endParaRPr lang="en-US" sz="14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 Our pilot testing with 50+ smallholder farmers in Indiana revealed:</a:t>
            </a:r>
            <a:endParaRPr lang="en-US" sz="1400">
              <a:ea typeface="Calibri"/>
              <a:cs typeface="Calibri"/>
            </a:endParaRPr>
          </a:p>
          <a:p>
            <a:endParaRPr lang="en-US" sz="1400"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&gt;90% satisfaction</a:t>
            </a:r>
            <a:r>
              <a:rPr lang="en-US" sz="1400">
                <a:ea typeface="+mn-lt"/>
                <a:cs typeface="+mn-lt"/>
              </a:rPr>
              <a:t> with image-based detection</a:t>
            </a:r>
            <a:endParaRPr lang="en-US" sz="140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Average disease detection </a:t>
            </a:r>
            <a:r>
              <a:rPr lang="en-US" sz="1400" b="1">
                <a:ea typeface="+mn-lt"/>
                <a:cs typeface="+mn-lt"/>
              </a:rPr>
              <a:t>3-4 days earlier</a:t>
            </a:r>
            <a:r>
              <a:rPr lang="en-US" sz="1400">
                <a:ea typeface="+mn-lt"/>
                <a:cs typeface="+mn-lt"/>
              </a:rPr>
              <a:t> than traditional visual inspection</a:t>
            </a:r>
            <a:endParaRPr lang="en-US" sz="140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Reduced need for unplanned pesticide application</a:t>
            </a:r>
            <a:endParaRPr lang="en-US" sz="1400">
              <a:ea typeface="Calibri" panose="020F0502020204030204"/>
              <a:cs typeface="Calibri" panose="020F0502020204030204"/>
            </a:endParaRPr>
          </a:p>
          <a:p>
            <a:pPr>
              <a:buFont typeface=""/>
              <a:buChar char="•"/>
            </a:pPr>
            <a:endParaRPr lang="en-US" sz="14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5" name="Picture 14" descr="A person holding a cellphone and a leaf&#10;&#10;AI-generated content may be incorrect.">
            <a:extLst>
              <a:ext uri="{FF2B5EF4-FFF2-40B4-BE49-F238E27FC236}">
                <a16:creationId xmlns:a16="http://schemas.microsoft.com/office/drawing/2014/main" id="{2ABAE7EF-B4A4-0700-5F98-97FD8C96E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942" y="234187"/>
            <a:ext cx="2327297" cy="26583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786EC044-A1E9-110E-F779-6578CF4A8C53}"/>
              </a:ext>
            </a:extLst>
          </p:cNvPr>
          <p:cNvSpPr/>
          <p:nvPr/>
        </p:nvSpPr>
        <p:spPr>
          <a:xfrm>
            <a:off x="3991356" y="2771053"/>
            <a:ext cx="4466843" cy="497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4000"/>
              </a:lnSpc>
            </a:pPr>
            <a:r>
              <a:rPr lang="en-US" sz="2100" b="1">
                <a:solidFill>
                  <a:srgbClr val="1A6847"/>
                </a:solidFill>
                <a:latin typeface="Outfit"/>
                <a:ea typeface="Outfit"/>
                <a:cs typeface="Outfit" pitchFamily="34" charset="-120"/>
              </a:rPr>
              <a:t>Future Potential &amp; Novelty </a:t>
            </a:r>
            <a:endParaRPr lang="en-US" sz="2100" b="1" u="none">
              <a:solidFill>
                <a:srgbClr val="1A6847"/>
              </a:solidFill>
              <a:latin typeface="Outfit"/>
              <a:ea typeface="Outfit" pitchFamily="34" charset="-122"/>
              <a:cs typeface="Outfit" pitchFamily="34" charset="-12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D4FE88-8BD1-9DF1-54DD-A184115CF6E6}"/>
              </a:ext>
            </a:extLst>
          </p:cNvPr>
          <p:cNvSpPr txBox="1"/>
          <p:nvPr/>
        </p:nvSpPr>
        <p:spPr>
          <a:xfrm>
            <a:off x="3614676" y="2888132"/>
            <a:ext cx="522161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Unlike other models, we focus only on early disease detection, not general treatment, empowering farmers to consult local experts for specific condition.</a:t>
            </a:r>
            <a:endParaRPr lang="en-US" sz="140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Integrating the model into a fully web-based platform, eliminating the need for special hardware.[4]</a:t>
            </a:r>
            <a:endParaRPr lang="en-US" sz="14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Future plans include data integration with wildlife activity and weed-based reservoirs for better predicting the cause of disease.</a:t>
            </a:r>
            <a:endParaRPr lang="en-US" sz="1400">
              <a:ea typeface="Calibri" panose="020F0502020204030204"/>
              <a:cs typeface="Calibri" panose="020F0502020204030204"/>
            </a:endParaRPr>
          </a:p>
          <a:p>
            <a:pPr>
              <a:buFont typeface="Arial"/>
              <a:buChar char="•"/>
            </a:pPr>
            <a:endParaRPr lang="en-US" sz="1400">
              <a:ea typeface="Calibri" panose="020F0502020204030204"/>
              <a:cs typeface="Calibri" panose="020F0502020204030204"/>
            </a:endParaRPr>
          </a:p>
          <a:p>
            <a:pPr>
              <a:buFont typeface=""/>
              <a:buChar char="•"/>
            </a:pPr>
            <a:endParaRPr lang="en-US" sz="14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9" name="Picture 8" descr="A computer with a plant growing out of it&#10;&#10;AI-generated content may be incorrect.">
            <a:extLst>
              <a:ext uri="{FF2B5EF4-FFF2-40B4-BE49-F238E27FC236}">
                <a16:creationId xmlns:a16="http://schemas.microsoft.com/office/drawing/2014/main" id="{5E4ABEE6-B458-7E5A-F609-DA2D0F59D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99" y="3080247"/>
            <a:ext cx="2444995" cy="19687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7553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5E841E-F50F-9747-68F9-2D9F07C2AE98}"/>
              </a:ext>
            </a:extLst>
          </p:cNvPr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kern="1200">
                <a:solidFill>
                  <a:srgbClr val="FFFFFF"/>
                </a:solidFill>
                <a:latin typeface="Outfit"/>
                <a:ea typeface="Outfit"/>
                <a:cs typeface="+mj-cs"/>
              </a:rPr>
              <a:t>Scalability Plan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227AB9-DA06-6FC6-E51C-EA2189020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743059"/>
              </p:ext>
            </p:extLst>
          </p:nvPr>
        </p:nvGraphicFramePr>
        <p:xfrm>
          <a:off x="3480760" y="781993"/>
          <a:ext cx="5265549" cy="357951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908205">
                  <a:extLst>
                    <a:ext uri="{9D8B030D-6E8A-4147-A177-3AD203B41FA5}">
                      <a16:colId xmlns:a16="http://schemas.microsoft.com/office/drawing/2014/main" val="3997159249"/>
                    </a:ext>
                  </a:extLst>
                </a:gridCol>
                <a:gridCol w="2391606">
                  <a:extLst>
                    <a:ext uri="{9D8B030D-6E8A-4147-A177-3AD203B41FA5}">
                      <a16:colId xmlns:a16="http://schemas.microsoft.com/office/drawing/2014/main" val="131583858"/>
                    </a:ext>
                  </a:extLst>
                </a:gridCol>
                <a:gridCol w="974045">
                  <a:extLst>
                    <a:ext uri="{9D8B030D-6E8A-4147-A177-3AD203B41FA5}">
                      <a16:colId xmlns:a16="http://schemas.microsoft.com/office/drawing/2014/main" val="369401350"/>
                    </a:ext>
                  </a:extLst>
                </a:gridCol>
                <a:gridCol w="991693">
                  <a:extLst>
                    <a:ext uri="{9D8B030D-6E8A-4147-A177-3AD203B41FA5}">
                      <a16:colId xmlns:a16="http://schemas.microsoft.com/office/drawing/2014/main" val="4004592545"/>
                    </a:ext>
                  </a:extLst>
                </a:gridCol>
              </a:tblGrid>
              <a:tr h="2435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Phase</a:t>
                      </a:r>
                    </a:p>
                  </a:txBody>
                  <a:tcPr marL="52832" marR="528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Activity</a:t>
                      </a:r>
                    </a:p>
                  </a:txBody>
                  <a:tcPr marL="52832" marR="528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Timeline</a:t>
                      </a:r>
                    </a:p>
                  </a:txBody>
                  <a:tcPr marL="52832" marR="528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Goal</a:t>
                      </a:r>
                    </a:p>
                  </a:txBody>
                  <a:tcPr marL="52832" marR="52832" marT="0" marB="0"/>
                </a:tc>
                <a:extLst>
                  <a:ext uri="{0D108BD9-81ED-4DB2-BD59-A6C34878D82A}">
                    <a16:rowId xmlns:a16="http://schemas.microsoft.com/office/drawing/2014/main" val="3077268419"/>
                  </a:ext>
                </a:extLst>
              </a:tr>
              <a:tr h="4797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Phase 1</a:t>
                      </a:r>
                    </a:p>
                  </a:txBody>
                  <a:tcPr marL="52832" marR="528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AI model training &amp; web app</a:t>
                      </a:r>
                    </a:p>
                  </a:txBody>
                  <a:tcPr marL="52832" marR="528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6 months</a:t>
                      </a:r>
                    </a:p>
                  </a:txBody>
                  <a:tcPr marL="52832" marR="528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500 users</a:t>
                      </a:r>
                    </a:p>
                  </a:txBody>
                  <a:tcPr marL="52832" marR="52832" marT="0" marB="0"/>
                </a:tc>
                <a:extLst>
                  <a:ext uri="{0D108BD9-81ED-4DB2-BD59-A6C34878D82A}">
                    <a16:rowId xmlns:a16="http://schemas.microsoft.com/office/drawing/2014/main" val="1461435049"/>
                  </a:ext>
                </a:extLst>
              </a:tr>
              <a:tr h="4797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Phase 2</a:t>
                      </a:r>
                    </a:p>
                  </a:txBody>
                  <a:tcPr marL="52832" marR="528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Mobile responsive version &amp; multilingual UX</a:t>
                      </a:r>
                    </a:p>
                  </a:txBody>
                  <a:tcPr marL="52832" marR="528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12 months</a:t>
                      </a:r>
                    </a:p>
                  </a:txBody>
                  <a:tcPr marL="52832" marR="528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10,000 users</a:t>
                      </a:r>
                    </a:p>
                  </a:txBody>
                  <a:tcPr marL="52832" marR="52832" marT="0" marB="0"/>
                </a:tc>
                <a:extLst>
                  <a:ext uri="{0D108BD9-81ED-4DB2-BD59-A6C34878D82A}">
                    <a16:rowId xmlns:a16="http://schemas.microsoft.com/office/drawing/2014/main" val="929814181"/>
                  </a:ext>
                </a:extLst>
              </a:tr>
              <a:tr h="71590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Phase 3</a:t>
                      </a:r>
                    </a:p>
                  </a:txBody>
                  <a:tcPr marL="52832" marR="528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Integration with regional </a:t>
                      </a:r>
                      <a:r>
                        <a:rPr lang="en-US" sz="1400" err="1">
                          <a:effectLst/>
                        </a:rPr>
                        <a:t>agri</a:t>
                      </a:r>
                      <a:r>
                        <a:rPr lang="en-US" sz="1400">
                          <a:effectLst/>
                        </a:rPr>
                        <a:t>-portals (</a:t>
                      </a:r>
                      <a:r>
                        <a:rPr lang="en-US" sz="1400" err="1">
                          <a:effectLst/>
                        </a:rPr>
                        <a:t>eNAM</a:t>
                      </a:r>
                      <a:r>
                        <a:rPr lang="en-US" sz="1400">
                          <a:effectLst/>
                        </a:rPr>
                        <a:t>, PMKISAN) </a:t>
                      </a:r>
                    </a:p>
                  </a:txBody>
                  <a:tcPr marL="52832" marR="528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18–24 months</a:t>
                      </a:r>
                    </a:p>
                  </a:txBody>
                  <a:tcPr marL="52832" marR="528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50K users</a:t>
                      </a:r>
                    </a:p>
                  </a:txBody>
                  <a:tcPr marL="52832" marR="52832" marT="0" marB="0"/>
                </a:tc>
                <a:extLst>
                  <a:ext uri="{0D108BD9-81ED-4DB2-BD59-A6C34878D82A}">
                    <a16:rowId xmlns:a16="http://schemas.microsoft.com/office/drawing/2014/main" val="2251334067"/>
                  </a:ext>
                </a:extLst>
              </a:tr>
              <a:tr h="16606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Phase 4</a:t>
                      </a:r>
                    </a:p>
                  </a:txBody>
                  <a:tcPr marL="52832" marR="52832" marT="0" marB="0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4999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Calibri"/>
                        </a:rPr>
                        <a:t>We will integrate soil condition analysis and wildlife threat detection using instrument kits, enabling automated, data-driven decisions.(prescriptive)</a:t>
                      </a:r>
                      <a:endParaRPr lang="en-US" sz="1400">
                        <a:effectLst/>
                      </a:endParaRPr>
                    </a:p>
                  </a:txBody>
                  <a:tcPr marL="52832" marR="528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3 years</a:t>
                      </a:r>
                    </a:p>
                  </a:txBody>
                  <a:tcPr marL="52832" marR="528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>
                          <a:effectLst/>
                        </a:rPr>
                        <a:t>100K user worldwide</a:t>
                      </a:r>
                    </a:p>
                  </a:txBody>
                  <a:tcPr marL="52832" marR="52832" marT="0" marB="0"/>
                </a:tc>
                <a:extLst>
                  <a:ext uri="{0D108BD9-81ED-4DB2-BD59-A6C34878D82A}">
                    <a16:rowId xmlns:a16="http://schemas.microsoft.com/office/drawing/2014/main" val="3229565771"/>
                  </a:ext>
                </a:extLst>
              </a:tr>
            </a:tbl>
          </a:graphicData>
        </a:graphic>
      </p:graphicFrame>
      <p:sp>
        <p:nvSpPr>
          <p:cNvPr id="3" name="Shape 0">
            <a:extLst>
              <a:ext uri="{FF2B5EF4-FFF2-40B4-BE49-F238E27FC236}">
                <a16:creationId xmlns:a16="http://schemas.microsoft.com/office/drawing/2014/main" id="{0C3B370B-FC49-351F-31EC-E0C86BDF5B5F}"/>
              </a:ext>
            </a:extLst>
          </p:cNvPr>
          <p:cNvSpPr/>
          <p:nvPr/>
        </p:nvSpPr>
        <p:spPr>
          <a:xfrm>
            <a:off x="8458200" y="0"/>
            <a:ext cx="352044" cy="371246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F743F32-5B20-6A92-8A0E-F1B8C396EC80}"/>
              </a:ext>
            </a:extLst>
          </p:cNvPr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300" b="1">
                <a:solidFill>
                  <a:srgbClr val="FFD600"/>
                </a:solidFill>
                <a:latin typeface="Plus Jakarta Sans" pitchFamily="34" charset="0"/>
                <a:ea typeface="Plus Jakarta Sans"/>
              </a:rPr>
              <a:t>19</a:t>
            </a:r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42997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323698" cy="5143500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942746" y="352044"/>
            <a:ext cx="1846174" cy="4791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6000"/>
              </a:lnSpc>
              <a:buNone/>
            </a:pPr>
            <a:r>
              <a:rPr lang="en-US" sz="2100" b="1" u="none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Table of </a:t>
            </a:r>
            <a:endParaRPr lang="en-US" sz="2100"/>
          </a:p>
          <a:p>
            <a:pPr marL="0" indent="0" algn="l">
              <a:lnSpc>
                <a:spcPct val="96000"/>
              </a:lnSpc>
              <a:buNone/>
            </a:pPr>
            <a:r>
              <a:rPr lang="en-US" sz="2100" b="1" u="none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Contents</a:t>
            </a:r>
            <a:endParaRPr lang="en-US" sz="2100"/>
          </a:p>
        </p:txBody>
      </p:sp>
      <p:sp>
        <p:nvSpPr>
          <p:cNvPr id="4" name="Text 2"/>
          <p:cNvSpPr/>
          <p:nvPr/>
        </p:nvSpPr>
        <p:spPr>
          <a:xfrm>
            <a:off x="2391156" y="352044"/>
            <a:ext cx="5067605" cy="4791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44000"/>
              </a:lnSpc>
            </a:pPr>
            <a:endParaRPr lang="en-US" sz="1300" kern="0" spc="1">
              <a:solidFill>
                <a:srgbClr val="000000"/>
              </a:solidFill>
              <a:latin typeface="Outfit" pitchFamily="34" charset="0"/>
              <a:ea typeface="Outfit"/>
              <a:cs typeface="Outfit" pitchFamily="34" charset="-120"/>
            </a:endParaRPr>
          </a:p>
          <a:p>
            <a:pPr marL="342900" indent="-342900">
              <a:lnSpc>
                <a:spcPct val="144000"/>
              </a:lnSpc>
              <a:buAutoNum type="arabicPeriod"/>
            </a:pPr>
            <a:r>
              <a:rPr lang="en-US" sz="1300" kern="0" spc="1">
                <a:solidFill>
                  <a:srgbClr val="000000"/>
                </a:solidFill>
                <a:latin typeface="Outfit"/>
                <a:ea typeface="Outfit"/>
                <a:cs typeface="Outfit" pitchFamily="34" charset="-120"/>
              </a:rPr>
              <a:t>Introduction </a:t>
            </a:r>
          </a:p>
          <a:p>
            <a:pPr marL="342900" indent="-342900">
              <a:lnSpc>
                <a:spcPct val="144000"/>
              </a:lnSpc>
              <a:buAutoNum type="arabicPeriod"/>
            </a:pPr>
            <a:r>
              <a:rPr lang="en-US" sz="1300" u="none" kern="0" spc="1">
                <a:solidFill>
                  <a:srgbClr val="000000"/>
                </a:solidFill>
                <a:latin typeface="Outfit"/>
                <a:ea typeface="Outfit"/>
                <a:cs typeface="Outfit" pitchFamily="34" charset="-120"/>
              </a:rPr>
              <a:t>Business Understanding</a:t>
            </a:r>
            <a:endParaRPr lang="en-US" sz="1300">
              <a:latin typeface="Outfit"/>
              <a:ea typeface="Outfit"/>
              <a:cs typeface="Calibri"/>
            </a:endParaRPr>
          </a:p>
          <a:p>
            <a:pPr marL="342900" indent="-342900" algn="l">
              <a:lnSpc>
                <a:spcPct val="144000"/>
              </a:lnSpc>
              <a:buAutoNum type="arabicPeriod"/>
            </a:pPr>
            <a:r>
              <a:rPr lang="en-US" sz="1300" kern="0" spc="1">
                <a:solidFill>
                  <a:srgbClr val="000000"/>
                </a:solidFill>
                <a:latin typeface="Outfit" pitchFamily="34" charset="0"/>
                <a:ea typeface="Outfit"/>
                <a:cs typeface="Outfit" pitchFamily="34" charset="-120"/>
              </a:rPr>
              <a:t>Data</a:t>
            </a:r>
            <a:r>
              <a:rPr lang="en-US" sz="1300" u="none" kern="0" spc="1">
                <a:solidFill>
                  <a:srgbClr val="000000"/>
                </a:solidFill>
                <a:latin typeface="Outfit" pitchFamily="34" charset="0"/>
                <a:ea typeface="Outfit"/>
                <a:cs typeface="Outfit" pitchFamily="34" charset="-120"/>
              </a:rPr>
              <a:t> Understanding</a:t>
            </a:r>
            <a:endParaRPr lang="en-US" sz="1300">
              <a:ea typeface="Outfit"/>
              <a:cs typeface="Calibri" panose="020F0502020204030204"/>
            </a:endParaRPr>
          </a:p>
          <a:p>
            <a:pPr marL="342900" indent="-342900" algn="l">
              <a:lnSpc>
                <a:spcPct val="144000"/>
              </a:lnSpc>
              <a:buAutoNum type="arabicPeriod"/>
            </a:pPr>
            <a:r>
              <a:rPr lang="en-US" sz="1300" u="none" kern="0" spc="1">
                <a:solidFill>
                  <a:srgbClr val="000000"/>
                </a:solidFill>
                <a:latin typeface="Outfit" pitchFamily="34" charset="0"/>
                <a:ea typeface="Outfit"/>
                <a:cs typeface="Outfit" pitchFamily="34" charset="-120"/>
              </a:rPr>
              <a:t>Data Preparation</a:t>
            </a:r>
            <a:endParaRPr lang="en-US" sz="1300">
              <a:ea typeface="Outfit"/>
              <a:cs typeface="Calibri" panose="020F0502020204030204"/>
            </a:endParaRPr>
          </a:p>
          <a:p>
            <a:pPr marL="342900" indent="-342900" algn="l">
              <a:lnSpc>
                <a:spcPct val="144000"/>
              </a:lnSpc>
              <a:buAutoNum type="arabicPeriod"/>
            </a:pPr>
            <a:r>
              <a:rPr lang="en-US" sz="1300" u="none" kern="0" spc="1">
                <a:solidFill>
                  <a:srgbClr val="000000"/>
                </a:solidFill>
                <a:latin typeface="Outfit" pitchFamily="34" charset="0"/>
                <a:ea typeface="Outfit"/>
                <a:cs typeface="Outfit" pitchFamily="34" charset="-120"/>
              </a:rPr>
              <a:t>Modeling</a:t>
            </a:r>
            <a:endParaRPr lang="en-US" sz="1300">
              <a:ea typeface="Outfit"/>
              <a:cs typeface="Calibri" panose="020F0502020204030204"/>
            </a:endParaRPr>
          </a:p>
          <a:p>
            <a:pPr marL="342900" indent="-342900" algn="l">
              <a:lnSpc>
                <a:spcPct val="144000"/>
              </a:lnSpc>
              <a:buAutoNum type="arabicPeriod"/>
            </a:pPr>
            <a:r>
              <a:rPr lang="en-US" sz="1300" kern="0" spc="1">
                <a:solidFill>
                  <a:srgbClr val="000000"/>
                </a:solidFill>
                <a:ea typeface="Outfit"/>
                <a:cs typeface="Calibri" panose="020F0502020204030204"/>
              </a:rPr>
              <a:t>Evaluation</a:t>
            </a:r>
            <a:endParaRPr lang="en-US" sz="1300">
              <a:ea typeface="Outfit"/>
              <a:cs typeface="Calibri" panose="020F0502020204030204"/>
            </a:endParaRPr>
          </a:p>
          <a:p>
            <a:pPr marL="342900" indent="-342900" algn="l">
              <a:lnSpc>
                <a:spcPct val="144000"/>
              </a:lnSpc>
              <a:buAutoNum type="arabicPeriod"/>
            </a:pPr>
            <a:r>
              <a:rPr lang="en-US" sz="1300" u="none" kern="0" spc="1">
                <a:solidFill>
                  <a:srgbClr val="000000"/>
                </a:solidFill>
                <a:latin typeface="Outfit" pitchFamily="34" charset="0"/>
                <a:ea typeface="Outfit"/>
                <a:cs typeface="Outfit" pitchFamily="34" charset="-120"/>
              </a:rPr>
              <a:t>Deployment</a:t>
            </a:r>
            <a:endParaRPr lang="en-US" sz="1300">
              <a:ea typeface="Outfit"/>
              <a:cs typeface="Calibri" panose="020F0502020204030204"/>
            </a:endParaRPr>
          </a:p>
          <a:p>
            <a:pPr marL="342900" indent="-342900" algn="l">
              <a:lnSpc>
                <a:spcPct val="144000"/>
              </a:lnSpc>
              <a:buAutoNum type="arabicPeriod"/>
            </a:pPr>
            <a:r>
              <a:rPr lang="en-US" sz="1300" u="none" kern="0" spc="1">
                <a:solidFill>
                  <a:srgbClr val="000000"/>
                </a:solidFill>
                <a:latin typeface="Outfit" pitchFamily="34" charset="0"/>
                <a:ea typeface="Outfit"/>
                <a:cs typeface="Outfit" pitchFamily="34" charset="-120"/>
              </a:rPr>
              <a:t>ROI Overview</a:t>
            </a:r>
            <a:endParaRPr lang="en-US" sz="1300">
              <a:ea typeface="Outfit"/>
              <a:cs typeface="Calibri" panose="020F0502020204030204"/>
            </a:endParaRPr>
          </a:p>
          <a:p>
            <a:pPr marL="342900" indent="-342900">
              <a:lnSpc>
                <a:spcPct val="144000"/>
              </a:lnSpc>
              <a:buAutoNum type="arabicPeriod"/>
            </a:pPr>
            <a:r>
              <a:rPr lang="en-US" sz="1300" kern="0" spc="1">
                <a:solidFill>
                  <a:srgbClr val="000000"/>
                </a:solidFill>
                <a:latin typeface="Outfit"/>
                <a:ea typeface="Outfit"/>
                <a:cs typeface="Outfit" pitchFamily="34" charset="-120"/>
              </a:rPr>
              <a:t>Funding </a:t>
            </a:r>
            <a:r>
              <a:rPr lang="en-US" sz="1300" u="none" kern="0" spc="1">
                <a:solidFill>
                  <a:srgbClr val="000000"/>
                </a:solidFill>
                <a:latin typeface="Outfit" pitchFamily="34" charset="0"/>
                <a:ea typeface="Outfit"/>
                <a:cs typeface="Outfit" pitchFamily="34" charset="-120"/>
              </a:rPr>
              <a:t>Ask</a:t>
            </a:r>
            <a:endParaRPr lang="en-US" sz="1300">
              <a:ea typeface="Outfit"/>
              <a:cs typeface="Calibri" panose="020F0502020204030204"/>
            </a:endParaRPr>
          </a:p>
          <a:p>
            <a:pPr marL="342900" indent="-342900" algn="l">
              <a:lnSpc>
                <a:spcPct val="144000"/>
              </a:lnSpc>
              <a:buAutoNum type="arabicPeriod"/>
            </a:pPr>
            <a:r>
              <a:rPr lang="en-US" sz="1300" u="none" kern="0" spc="1">
                <a:solidFill>
                  <a:srgbClr val="000000"/>
                </a:solidFill>
                <a:latin typeface="Outfit"/>
                <a:ea typeface="Outfit"/>
                <a:cs typeface="Outfit" pitchFamily="34" charset="-120"/>
              </a:rPr>
              <a:t> Closing</a:t>
            </a:r>
            <a:endParaRPr lang="en-US" sz="1300">
              <a:latin typeface="Outfit"/>
              <a:ea typeface="Outfit"/>
              <a:cs typeface="Calibri" panose="020F0502020204030204"/>
            </a:endParaRPr>
          </a:p>
        </p:txBody>
      </p:sp>
      <p:pic>
        <p:nvPicPr>
          <p:cNvPr id="5" name="Picture 4" descr="A diagram of data processing&#10;&#10;AI-generated content may be incorrect.">
            <a:extLst>
              <a:ext uri="{FF2B5EF4-FFF2-40B4-BE49-F238E27FC236}">
                <a16:creationId xmlns:a16="http://schemas.microsoft.com/office/drawing/2014/main" id="{6063F461-6E80-1045-77DA-3DF6D0A5E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129" y="512190"/>
            <a:ext cx="3443584" cy="3415632"/>
          </a:xfrm>
          <a:prstGeom prst="rect">
            <a:avLst/>
          </a:prstGeom>
        </p:spPr>
      </p:pic>
      <p:sp>
        <p:nvSpPr>
          <p:cNvPr id="7" name="Shape 0">
            <a:extLst>
              <a:ext uri="{FF2B5EF4-FFF2-40B4-BE49-F238E27FC236}">
                <a16:creationId xmlns:a16="http://schemas.microsoft.com/office/drawing/2014/main" id="{957050FD-C503-458E-97F5-D14FE81698CC}"/>
              </a:ext>
            </a:extLst>
          </p:cNvPr>
          <p:cNvSpPr/>
          <p:nvPr/>
        </p:nvSpPr>
        <p:spPr>
          <a:xfrm>
            <a:off x="8458200" y="0"/>
            <a:ext cx="352044" cy="371246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A9B5569D-8749-D0B0-2B60-1F996DC01356}"/>
              </a:ext>
            </a:extLst>
          </p:cNvPr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300" b="1">
                <a:solidFill>
                  <a:srgbClr val="FFD600"/>
                </a:solidFill>
                <a:latin typeface="Plus Jakarta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8458200" y="0"/>
            <a:ext cx="352044" cy="371246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300" b="1">
                <a:solidFill>
                  <a:srgbClr val="FFD600"/>
                </a:solidFill>
                <a:latin typeface="Plus Jakarta Sans"/>
                <a:ea typeface="Plus Jakarta Sans"/>
              </a:rPr>
              <a:t>20</a:t>
            </a:r>
          </a:p>
        </p:txBody>
      </p:sp>
      <p:sp>
        <p:nvSpPr>
          <p:cNvPr id="5" name="Text 2"/>
          <p:cNvSpPr/>
          <p:nvPr/>
        </p:nvSpPr>
        <p:spPr>
          <a:xfrm>
            <a:off x="3991356" y="357530"/>
            <a:ext cx="4153205" cy="4785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4000"/>
              </a:lnSpc>
              <a:buNone/>
            </a:pPr>
            <a:r>
              <a:rPr lang="en-US" sz="2100" b="1" u="none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ROI Overview</a:t>
            </a:r>
            <a:endParaRPr lang="en-US" sz="2100"/>
          </a:p>
        </p:txBody>
      </p:sp>
      <p:sp>
        <p:nvSpPr>
          <p:cNvPr id="6" name="Text 3"/>
          <p:cNvSpPr/>
          <p:nvPr/>
        </p:nvSpPr>
        <p:spPr>
          <a:xfrm>
            <a:off x="3993079" y="993052"/>
            <a:ext cx="4246155" cy="397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4000"/>
              </a:lnSpc>
              <a:buNone/>
            </a:pPr>
            <a:r>
              <a:rPr lang="en-US" b="1" u="none">
                <a:solidFill>
                  <a:srgbClr val="000000"/>
                </a:solidFill>
                <a:latin typeface="Outfit"/>
                <a:ea typeface="Outfit"/>
                <a:cs typeface="Outfit" pitchFamily="34" charset="-120"/>
              </a:rPr>
              <a:t>Projected returns for farmers</a:t>
            </a:r>
            <a:endParaRPr lang="en-US" b="1">
              <a:latin typeface="Outfit"/>
              <a:ea typeface="Outfit"/>
            </a:endParaRPr>
          </a:p>
        </p:txBody>
      </p:sp>
      <p:sp>
        <p:nvSpPr>
          <p:cNvPr id="7" name="Text 4"/>
          <p:cNvSpPr/>
          <p:nvPr/>
        </p:nvSpPr>
        <p:spPr>
          <a:xfrm>
            <a:off x="4038905" y="3752698"/>
            <a:ext cx="0" cy="1390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endParaRPr lang="en-US" sz="1200" kern="0" spc="1">
              <a:latin typeface="Plus Jakarta Sans"/>
            </a:endParaRPr>
          </a:p>
        </p:txBody>
      </p:sp>
      <p:sp>
        <p:nvSpPr>
          <p:cNvPr id="8" name="Text 5"/>
          <p:cNvSpPr/>
          <p:nvPr/>
        </p:nvSpPr>
        <p:spPr>
          <a:xfrm>
            <a:off x="4028846" y="3076956"/>
            <a:ext cx="0" cy="2066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endParaRPr lang="en-US" sz="1200" kern="0" spc="1">
              <a:latin typeface="Plus Jakarta Sans"/>
            </a:endParaRPr>
          </a:p>
        </p:txBody>
      </p:sp>
      <p:sp>
        <p:nvSpPr>
          <p:cNvPr id="9" name="Text 6"/>
          <p:cNvSpPr/>
          <p:nvPr/>
        </p:nvSpPr>
        <p:spPr>
          <a:xfrm>
            <a:off x="4028846" y="2371954"/>
            <a:ext cx="0" cy="2771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endParaRPr lang="en-US" sz="1200" kern="0" spc="1">
              <a:latin typeface="Plus Jakarta Sans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052648" y="2902041"/>
            <a:ext cx="4620297" cy="1355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ct val="128000"/>
              </a:lnSpc>
              <a:buFont typeface="Arial"/>
              <a:buChar char="•"/>
            </a:pPr>
            <a:r>
              <a:rPr lang="en-US" sz="1500" u="none" kern="0" spc="1">
                <a:solidFill>
                  <a:srgbClr val="000000"/>
                </a:solidFill>
                <a:ea typeface="Outfit"/>
                <a:cs typeface="Outfit" pitchFamily="34" charset="-120"/>
              </a:rPr>
              <a:t>Farmers who invest in a $240/year subscription can potentially realize a 124x return on investment due to reduced losses.</a:t>
            </a:r>
            <a:endParaRPr lang="en-US" sz="1500">
              <a:ea typeface="Outfit"/>
              <a:cs typeface="Calibri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046088" y="1666951"/>
            <a:ext cx="4820820" cy="3476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ct val="128000"/>
              </a:lnSpc>
              <a:buFont typeface="Arial"/>
              <a:buChar char="•"/>
            </a:pPr>
            <a:r>
              <a:rPr lang="en-US" sz="1500" u="none" kern="0" spc="1">
                <a:solidFill>
                  <a:srgbClr val="000000"/>
                </a:solidFill>
                <a:ea typeface="Outfit"/>
                <a:cs typeface="Outfit" pitchFamily="34" charset="-120"/>
              </a:rPr>
              <a:t>Farmers can recover approximately </a:t>
            </a:r>
            <a:r>
              <a:rPr lang="en-US" sz="1500" b="1" i="1" u="none" kern="0" spc="1">
                <a:solidFill>
                  <a:srgbClr val="000000"/>
                </a:solidFill>
                <a:ea typeface="Outfit"/>
                <a:cs typeface="Outfit" pitchFamily="34" charset="-120"/>
              </a:rPr>
              <a:t>$30,000 of losses </a:t>
            </a:r>
            <a:r>
              <a:rPr lang="en-US" sz="1500" u="none" kern="0" spc="1">
                <a:solidFill>
                  <a:srgbClr val="000000"/>
                </a:solidFill>
                <a:ea typeface="Outfit"/>
                <a:cs typeface="Outfit" pitchFamily="34" charset="-120"/>
              </a:rPr>
              <a:t>per year by using this tool to detect and treat crop diseases early.</a:t>
            </a:r>
            <a:endParaRPr lang="en-US" sz="1500">
              <a:ea typeface="Outfit"/>
              <a:cs typeface="Calibri" panose="020F0502020204030204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343400" y="3066898"/>
            <a:ext cx="4858207" cy="207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endParaRPr lang="en-US" sz="1100" kern="0" spc="1">
              <a:ea typeface="Outfi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3829017" y="3093587"/>
            <a:ext cx="4686300" cy="136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endParaRPr lang="en-US" sz="1100">
              <a:ea typeface="Outfit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A8DE97F-DA60-187E-1536-96F84A75A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498124"/>
              </p:ext>
            </p:extLst>
          </p:nvPr>
        </p:nvGraphicFramePr>
        <p:xfrm>
          <a:off x="347471" y="592712"/>
          <a:ext cx="3206220" cy="4274242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603110">
                  <a:extLst>
                    <a:ext uri="{9D8B030D-6E8A-4147-A177-3AD203B41FA5}">
                      <a16:colId xmlns:a16="http://schemas.microsoft.com/office/drawing/2014/main" val="3529441730"/>
                    </a:ext>
                  </a:extLst>
                </a:gridCol>
                <a:gridCol w="1603110">
                  <a:extLst>
                    <a:ext uri="{9D8B030D-6E8A-4147-A177-3AD203B41FA5}">
                      <a16:colId xmlns:a16="http://schemas.microsoft.com/office/drawing/2014/main" val="1196296105"/>
                    </a:ext>
                  </a:extLst>
                </a:gridCol>
              </a:tblGrid>
              <a:tr h="3030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Metric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Value (Yearly)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204298"/>
                  </a:ext>
                </a:extLst>
              </a:tr>
              <a:tr h="3030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Farm Size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i="1">
                          <a:effectLst/>
                        </a:rPr>
                        <a:t>50 acres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8582995"/>
                  </a:ext>
                </a:extLst>
              </a:tr>
              <a:tr h="5835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Revenue per Acre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i="1">
                          <a:effectLst/>
                        </a:rPr>
                        <a:t>$6,000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7724110"/>
                  </a:ext>
                </a:extLst>
              </a:tr>
              <a:tr h="6061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Annual Gross Revenue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i="1">
                          <a:effectLst/>
                        </a:rPr>
                        <a:t>$300,000</a:t>
                      </a:r>
                      <a:endParaRPr lang="en-US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9410020"/>
                  </a:ext>
                </a:extLst>
              </a:tr>
              <a:tr h="6061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Estimated Loss (25%)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i="1">
                          <a:effectLst/>
                        </a:rPr>
                        <a:t>$75,000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5131763"/>
                  </a:ext>
                </a:extLst>
              </a:tr>
              <a:tr h="6061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Loss Prevented via AI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i="1">
                          <a:effectLst/>
                        </a:rPr>
                        <a:t>$30,000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2024442"/>
                  </a:ext>
                </a:extLst>
              </a:tr>
              <a:tr h="3030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Subscription Cost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i="1">
                          <a:effectLst/>
                        </a:rPr>
                        <a:t>$240/year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3045522"/>
                  </a:ext>
                </a:extLst>
              </a:tr>
              <a:tr h="3030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Net Gain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i="1">
                          <a:effectLst/>
                        </a:rPr>
                        <a:t>$29,760/year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9453374"/>
                  </a:ext>
                </a:extLst>
              </a:tr>
              <a:tr h="3030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ROI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i="1">
                          <a:effectLst/>
                        </a:rPr>
                        <a:t>124×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77719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458200" y="0"/>
            <a:ext cx="352044" cy="371246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300" b="1">
                <a:solidFill>
                  <a:srgbClr val="FFD600"/>
                </a:solidFill>
                <a:latin typeface="Plus Jakarta Sans"/>
              </a:rPr>
              <a:t>21</a:t>
            </a:r>
          </a:p>
        </p:txBody>
      </p:sp>
      <p:sp>
        <p:nvSpPr>
          <p:cNvPr id="4" name="Text 2"/>
          <p:cNvSpPr/>
          <p:nvPr/>
        </p:nvSpPr>
        <p:spPr>
          <a:xfrm>
            <a:off x="4091026" y="357530"/>
            <a:ext cx="4153205" cy="4785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4000"/>
              </a:lnSpc>
              <a:buNone/>
            </a:pPr>
            <a:r>
              <a:rPr lang="en-US" sz="2100" b="1" u="none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Our Ask</a:t>
            </a:r>
            <a:endParaRPr lang="en-US" sz="2100"/>
          </a:p>
        </p:txBody>
      </p:sp>
      <p:sp>
        <p:nvSpPr>
          <p:cNvPr id="5" name="Text 3"/>
          <p:cNvSpPr/>
          <p:nvPr/>
        </p:nvSpPr>
        <p:spPr>
          <a:xfrm>
            <a:off x="4176025" y="1309749"/>
            <a:ext cx="4652002" cy="4009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4000"/>
              </a:lnSpc>
            </a:pPr>
            <a:endParaRPr lang="en-US" sz="1600"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This project directly aligns with future BARD and NSF grant objectives targeting specialty crop disease risk, human-robot collaboration, and cyber-physical food safety systems.[5]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00000"/>
                </a:solidFill>
                <a:ea typeface="Calibri"/>
                <a:cs typeface="Calibri"/>
              </a:rPr>
              <a:t>We are requesting </a:t>
            </a:r>
            <a:r>
              <a:rPr lang="en-US" sz="1600" b="1" i="1">
                <a:solidFill>
                  <a:srgbClr val="000000"/>
                </a:solidFill>
                <a:ea typeface="Calibri"/>
                <a:cs typeface="Calibri"/>
              </a:rPr>
              <a:t>$50,000</a:t>
            </a:r>
            <a:r>
              <a:rPr lang="en-US" sz="1600" i="1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sz="1600">
                <a:solidFill>
                  <a:srgbClr val="000000"/>
                </a:solidFill>
                <a:ea typeface="Calibri"/>
                <a:cs typeface="Calibri"/>
              </a:rPr>
              <a:t>in seed capital to finalize the MVP and validate the system with ~500 farmers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  <a:p>
            <a:pPr>
              <a:lnSpc>
                <a:spcPct val="104000"/>
              </a:lnSpc>
            </a:pPr>
            <a:endParaRPr lang="en-US" sz="1200">
              <a:ea typeface="Calibri"/>
              <a:cs typeface="Calibri"/>
            </a:endParaRPr>
          </a:p>
        </p:txBody>
      </p:sp>
      <p:sp>
        <p:nvSpPr>
          <p:cNvPr id="6" name="Text 4"/>
          <p:cNvSpPr/>
          <p:nvPr/>
        </p:nvSpPr>
        <p:spPr>
          <a:xfrm>
            <a:off x="4038905" y="3752698"/>
            <a:ext cx="0" cy="1390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endParaRPr lang="en-US" sz="1200" kern="0" spc="1">
              <a:latin typeface="Plus Jakarta Sans"/>
            </a:endParaRPr>
          </a:p>
        </p:txBody>
      </p:sp>
      <p:sp>
        <p:nvSpPr>
          <p:cNvPr id="7" name="Text 5"/>
          <p:cNvSpPr/>
          <p:nvPr/>
        </p:nvSpPr>
        <p:spPr>
          <a:xfrm>
            <a:off x="4028846" y="3076956"/>
            <a:ext cx="0" cy="2066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endParaRPr lang="en-US" sz="1200" kern="0" spc="1">
              <a:latin typeface="Plus Jakarta San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352544" y="1666951"/>
            <a:ext cx="4743907" cy="3476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endParaRPr lang="en-US" sz="1100" kern="0" spc="1">
              <a:latin typeface="Outfit"/>
              <a:ea typeface="Outfit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343400" y="3066898"/>
            <a:ext cx="4858207" cy="207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endParaRPr lang="en-US" sz="1100" kern="0" spc="1">
              <a:ea typeface="Outfit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4334256" y="3781044"/>
            <a:ext cx="4686300" cy="136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endParaRPr lang="en-US" sz="1100">
              <a:latin typeface="Outfit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33CF42D-F57F-056B-26AD-90417BAE3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442315"/>
              </p:ext>
            </p:extLst>
          </p:nvPr>
        </p:nvGraphicFramePr>
        <p:xfrm>
          <a:off x="188667" y="360518"/>
          <a:ext cx="3593610" cy="466301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796805">
                  <a:extLst>
                    <a:ext uri="{9D8B030D-6E8A-4147-A177-3AD203B41FA5}">
                      <a16:colId xmlns:a16="http://schemas.microsoft.com/office/drawing/2014/main" val="2760314048"/>
                    </a:ext>
                  </a:extLst>
                </a:gridCol>
                <a:gridCol w="1796805">
                  <a:extLst>
                    <a:ext uri="{9D8B030D-6E8A-4147-A177-3AD203B41FA5}">
                      <a16:colId xmlns:a16="http://schemas.microsoft.com/office/drawing/2014/main" val="3049524902"/>
                    </a:ext>
                  </a:extLst>
                </a:gridCol>
              </a:tblGrid>
              <a:tr h="31126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Budget Item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Cost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6664837"/>
                  </a:ext>
                </a:extLst>
              </a:tr>
              <a:tr h="9337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Model Training, Dataset Expansion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$8,000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708249"/>
                  </a:ext>
                </a:extLst>
              </a:tr>
              <a:tr h="6225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Web App Development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$10,000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5280400"/>
                  </a:ext>
                </a:extLst>
              </a:tr>
              <a:tr h="6225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Farmer Feedback, Field Trials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$5,000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0507336"/>
                  </a:ext>
                </a:extLst>
              </a:tr>
              <a:tr h="6225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Mobile/Multilingual UX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$7,000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613705"/>
                  </a:ext>
                </a:extLst>
              </a:tr>
              <a:tr h="6225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Hiring (ML &amp; Web Dev)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$10,000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4344323"/>
                  </a:ext>
                </a:extLst>
              </a:tr>
              <a:tr h="622526">
                <a:tc>
                  <a:txBody>
                    <a:bodyPr/>
                    <a:lstStyle/>
                    <a:p>
                      <a:pPr lvl="0">
                        <a:lnSpc>
                          <a:spcPct val="114999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Others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14999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$10,000</a:t>
                      </a:r>
                      <a:endParaRPr lang="en-US"/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8976117"/>
                  </a:ext>
                </a:extLst>
              </a:tr>
            </a:tbl>
          </a:graphicData>
        </a:graphic>
      </p:graphicFrame>
      <p:pic>
        <p:nvPicPr>
          <p:cNvPr id="16" name="Graphic 15" descr="Circle with left arrow outline">
            <a:extLst>
              <a:ext uri="{FF2B5EF4-FFF2-40B4-BE49-F238E27FC236}">
                <a16:creationId xmlns:a16="http://schemas.microsoft.com/office/drawing/2014/main" id="{FDC6D6C7-9A05-77E1-3DCC-0426FA18B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7309" y="3556531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A094814-5BAF-7064-D1CE-EF7947C8608A}"/>
              </a:ext>
            </a:extLst>
          </p:cNvPr>
          <p:cNvSpPr txBox="1"/>
          <p:nvPr/>
        </p:nvSpPr>
        <p:spPr>
          <a:xfrm>
            <a:off x="5352484" y="3690565"/>
            <a:ext cx="2888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>
                <a:solidFill>
                  <a:srgbClr val="000000"/>
                </a:solidFill>
                <a:ea typeface="Calibri"/>
                <a:cs typeface="Calibri"/>
              </a:rPr>
              <a:t>$50,000 Ask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B4C7BE-952C-7782-5F80-058D95F8F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98217"/>
              </p:ext>
            </p:extLst>
          </p:nvPr>
        </p:nvGraphicFramePr>
        <p:xfrm>
          <a:off x="310513" y="635550"/>
          <a:ext cx="3798213" cy="387239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047942">
                  <a:extLst>
                    <a:ext uri="{9D8B030D-6E8A-4147-A177-3AD203B41FA5}">
                      <a16:colId xmlns:a16="http://schemas.microsoft.com/office/drawing/2014/main" val="3004584186"/>
                    </a:ext>
                  </a:extLst>
                </a:gridCol>
                <a:gridCol w="1750271">
                  <a:extLst>
                    <a:ext uri="{9D8B030D-6E8A-4147-A177-3AD203B41FA5}">
                      <a16:colId xmlns:a16="http://schemas.microsoft.com/office/drawing/2014/main" val="1306763823"/>
                    </a:ext>
                  </a:extLst>
                </a:gridCol>
              </a:tblGrid>
              <a:tr h="4657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Metric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Value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7014126"/>
                  </a:ext>
                </a:extLst>
              </a:tr>
              <a:tr h="4657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Initial Investment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i="1">
                          <a:effectLst/>
                        </a:rPr>
                        <a:t>$50,000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180480"/>
                  </a:ext>
                </a:extLst>
              </a:tr>
              <a:tr h="4657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Year 3 Revenue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i="1">
                          <a:effectLst/>
                        </a:rPr>
                        <a:t>$24M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2226247"/>
                  </a:ext>
                </a:extLst>
              </a:tr>
              <a:tr h="4657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Year 3 Profit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i="1">
                          <a:effectLst/>
                        </a:rPr>
                        <a:t>$15.6M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3812757"/>
                  </a:ext>
                </a:extLst>
              </a:tr>
              <a:tr h="4657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Investor Share (10%)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i="1">
                          <a:effectLst/>
                        </a:rPr>
                        <a:t>$1.56M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1378536"/>
                  </a:ext>
                </a:extLst>
              </a:tr>
              <a:tr h="4657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ROI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i="1">
                          <a:effectLst/>
                        </a:rPr>
                        <a:t>52.5×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4765235"/>
                  </a:ext>
                </a:extLst>
              </a:tr>
              <a:tr h="4657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Payback Period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i="1">
                          <a:effectLst/>
                        </a:rPr>
                        <a:t>&lt;12 months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9293521"/>
                  </a:ext>
                </a:extLst>
              </a:tr>
              <a:tr h="4657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>
                          <a:effectLst/>
                        </a:rPr>
                        <a:t>Breakeven Users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i="1">
                          <a:effectLst/>
                        </a:rPr>
                        <a:t>~250 subscribers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26612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AE1CEA4-0D50-29E9-FB72-FE6FE5EC575D}"/>
              </a:ext>
            </a:extLst>
          </p:cNvPr>
          <p:cNvSpPr txBox="1"/>
          <p:nvPr/>
        </p:nvSpPr>
        <p:spPr>
          <a:xfrm>
            <a:off x="4481017" y="1579169"/>
            <a:ext cx="4242351" cy="19851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i="1"/>
              <a:t>Revenue in year 3 is projected to be $24 million, with a profit of $15.6 million, with investment payback in less than 12 months.</a:t>
            </a:r>
          </a:p>
          <a:p>
            <a:endParaRPr lang="en-US" sz="15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/>
              <a:t>A 10% investor share could yield $1.56 million, creating a 52.5x return on investment due to high adoption.</a:t>
            </a:r>
          </a:p>
          <a:p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DC6B2DAF-BF30-D288-0D28-36E3DAA97545}"/>
              </a:ext>
            </a:extLst>
          </p:cNvPr>
          <p:cNvSpPr/>
          <p:nvPr/>
        </p:nvSpPr>
        <p:spPr>
          <a:xfrm>
            <a:off x="8458200" y="0"/>
            <a:ext cx="352044" cy="371246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25504CB1-28D5-55AC-2E2D-8F9704739657}"/>
              </a:ext>
            </a:extLst>
          </p:cNvPr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300" b="1">
                <a:solidFill>
                  <a:srgbClr val="FFD600"/>
                </a:solidFill>
                <a:latin typeface="Plus Jakarta Sans"/>
              </a:rPr>
              <a:t>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1D3F1-8A05-540C-F3E7-937B2668C056}"/>
              </a:ext>
            </a:extLst>
          </p:cNvPr>
          <p:cNvSpPr txBox="1"/>
          <p:nvPr/>
        </p:nvSpPr>
        <p:spPr>
          <a:xfrm>
            <a:off x="4951727" y="3851171"/>
            <a:ext cx="35686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/>
              <a:t>Annual subscription fee per farmer:</a:t>
            </a:r>
            <a:r>
              <a:rPr lang="en-US" sz="1400"/>
              <a:t> </a:t>
            </a:r>
            <a:r>
              <a:rPr lang="en-US" sz="1400" b="1">
                <a:solidFill>
                  <a:schemeClr val="accent6"/>
                </a:solidFill>
              </a:rPr>
              <a:t>$240/year </a:t>
            </a:r>
            <a:r>
              <a:rPr lang="en-US" sz="1400"/>
              <a:t>(USD 20/month)</a:t>
            </a:r>
            <a:endParaRPr lang="en-US" sz="1400">
              <a:ea typeface="Calibri"/>
              <a:cs typeface="Calibri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CBF13F06-C2E9-5C5C-3314-01B3A2902821}"/>
              </a:ext>
            </a:extLst>
          </p:cNvPr>
          <p:cNvSpPr/>
          <p:nvPr/>
        </p:nvSpPr>
        <p:spPr>
          <a:xfrm>
            <a:off x="4367174" y="364388"/>
            <a:ext cx="4153205" cy="4785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4000"/>
              </a:lnSpc>
              <a:buNone/>
            </a:pPr>
            <a:r>
              <a:rPr lang="en-US" sz="2100" b="1" u="none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Projected returns for Investor Perspective</a:t>
            </a:r>
          </a:p>
        </p:txBody>
      </p:sp>
      <p:pic>
        <p:nvPicPr>
          <p:cNvPr id="12" name="Graphic 11" descr="Back outline">
            <a:extLst>
              <a:ext uri="{FF2B5EF4-FFF2-40B4-BE49-F238E27FC236}">
                <a16:creationId xmlns:a16="http://schemas.microsoft.com/office/drawing/2014/main" id="{1BC9DB6E-5A78-6ECE-AFD1-DE4EE104C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6689" y="3922646"/>
            <a:ext cx="557533" cy="55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18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6B050-4DE9-A9A9-A3A6-B58DA183D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490A4A-C3CE-6918-6FE1-C9F181910D67}"/>
              </a:ext>
            </a:extLst>
          </p:cNvPr>
          <p:cNvSpPr txBox="1"/>
          <p:nvPr/>
        </p:nvSpPr>
        <p:spPr>
          <a:xfrm>
            <a:off x="3924952" y="586727"/>
            <a:ext cx="4533248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>
              <a:ea typeface="Calibri"/>
              <a:cs typeface="Calibri"/>
            </a:endParaRPr>
          </a:p>
          <a:p>
            <a:pPr algn="ctr"/>
            <a:endParaRPr lang="en-US" sz="2100" i="1"/>
          </a:p>
          <a:p>
            <a:pPr algn="ctr"/>
            <a:br>
              <a:rPr lang="en-US" sz="2100" i="1"/>
            </a:br>
            <a:r>
              <a:rPr lang="en-US" sz="2100" b="1" i="1"/>
              <a:t>We give farmers vision -- literally.</a:t>
            </a:r>
            <a:endParaRPr lang="en-US" sz="2100">
              <a:ea typeface="Calibri" panose="020F0502020204030204"/>
              <a:cs typeface="Calibri" panose="020F0502020204030204"/>
            </a:endParaRPr>
          </a:p>
          <a:p>
            <a:pPr algn="ctr"/>
            <a:endParaRPr lang="en-US" sz="2100"/>
          </a:p>
          <a:p>
            <a:pPr algn="ctr"/>
            <a:r>
              <a:rPr lang="en-US" sz="2100" i="1" u="sng"/>
              <a:t>With your support</a:t>
            </a:r>
            <a:r>
              <a:rPr lang="en-US" sz="2100"/>
              <a:t>, this tool becomes their first line of defense, not their last hope.</a:t>
            </a:r>
            <a:endParaRPr lang="en-US" sz="2100">
              <a:ea typeface="Calibri"/>
              <a:cs typeface="Calibri"/>
            </a:endParaRPr>
          </a:p>
          <a:p>
            <a:pPr algn="ctr"/>
            <a:endParaRPr lang="en-US" sz="2100"/>
          </a:p>
          <a:p>
            <a:pPr algn="ctr"/>
            <a:r>
              <a:rPr lang="en-US" sz="2100" b="1" i="1"/>
              <a:t>One photo. One field. One future. Join us.</a:t>
            </a:r>
            <a:endParaRPr lang="en-US" sz="2100" b="1" i="1">
              <a:ea typeface="Calibri"/>
              <a:cs typeface="Calibri"/>
            </a:endParaRPr>
          </a:p>
        </p:txBody>
      </p:sp>
      <p:sp>
        <p:nvSpPr>
          <p:cNvPr id="5" name="Shape 0">
            <a:extLst>
              <a:ext uri="{FF2B5EF4-FFF2-40B4-BE49-F238E27FC236}">
                <a16:creationId xmlns:a16="http://schemas.microsoft.com/office/drawing/2014/main" id="{DB815AA1-6A27-BB42-6C14-670BDF721BF6}"/>
              </a:ext>
            </a:extLst>
          </p:cNvPr>
          <p:cNvSpPr/>
          <p:nvPr/>
        </p:nvSpPr>
        <p:spPr>
          <a:xfrm>
            <a:off x="8458200" y="0"/>
            <a:ext cx="352044" cy="371246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B0FD572F-D76B-80EC-D2AB-77E4E40A0790}"/>
              </a:ext>
            </a:extLst>
          </p:cNvPr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300" b="1">
                <a:solidFill>
                  <a:srgbClr val="FFD600"/>
                </a:solidFill>
                <a:latin typeface="Plus Jakarta Sans"/>
              </a:rPr>
              <a:t>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8E7644-4B79-58B6-161E-8498B9E3D601}"/>
              </a:ext>
            </a:extLst>
          </p:cNvPr>
          <p:cNvSpPr txBox="1"/>
          <p:nvPr/>
        </p:nvSpPr>
        <p:spPr>
          <a:xfrm>
            <a:off x="1953973" y="408968"/>
            <a:ext cx="4857231" cy="41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4000"/>
              </a:lnSpc>
              <a:buNone/>
            </a:pPr>
            <a:r>
              <a:rPr lang="en-US" sz="2100" b="1" u="none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One Photo Can Save a Harvest</a:t>
            </a:r>
          </a:p>
        </p:txBody>
      </p:sp>
      <p:pic>
        <p:nvPicPr>
          <p:cNvPr id="3" name="Graphic 2" descr="Back outline">
            <a:extLst>
              <a:ext uri="{FF2B5EF4-FFF2-40B4-BE49-F238E27FC236}">
                <a16:creationId xmlns:a16="http://schemas.microsoft.com/office/drawing/2014/main" id="{86E790F1-446D-D23E-5539-E93307BE4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0049" y="3547072"/>
            <a:ext cx="415564" cy="415564"/>
          </a:xfrm>
          <a:prstGeom prst="rect">
            <a:avLst/>
          </a:prstGeom>
        </p:spPr>
      </p:pic>
      <p:pic>
        <p:nvPicPr>
          <p:cNvPr id="4" name="Picture 3" descr="A cartoon of a person holding a cell phone&#10;&#10;AI-generated content may be incorrect.">
            <a:extLst>
              <a:ext uri="{FF2B5EF4-FFF2-40B4-BE49-F238E27FC236}">
                <a16:creationId xmlns:a16="http://schemas.microsoft.com/office/drawing/2014/main" id="{9EF0B299-1866-0F4E-CE9C-673F15D45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20" y="1451527"/>
            <a:ext cx="3333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14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59C4C2-D452-4891-09C7-7D4F2D669848}"/>
              </a:ext>
            </a:extLst>
          </p:cNvPr>
          <p:cNvSpPr txBox="1"/>
          <p:nvPr/>
        </p:nvSpPr>
        <p:spPr>
          <a:xfrm>
            <a:off x="318071" y="904737"/>
            <a:ext cx="8070856" cy="38087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" indent="-285750">
              <a:buFont typeface="Arial"/>
              <a:buChar char="•"/>
            </a:pPr>
            <a:r>
              <a:rPr lang="en-US" sz="1050"/>
              <a:t>Centers for Disease Control and Prevention, “Investigation update: Listeria outbreak, supplement shakes, February 2025,” Department of Health and Human Services. Accessed: Feb. 27, 2025. [Online]. Available: </a:t>
            </a:r>
            <a:r>
              <a:rPr lang="en-US" sz="1050">
                <a:hlinkClick r:id="rId2"/>
              </a:rPr>
              <a:t>https://www.cdc.gov/listeria/outbreaks/shakes-022025/investigation.html</a:t>
            </a:r>
            <a:endParaRPr lang="en-US" sz="1050"/>
          </a:p>
          <a:p>
            <a:pPr marL="57150" indent="-285750">
              <a:buFont typeface="Arial"/>
              <a:buChar char="•"/>
            </a:pPr>
            <a:endParaRPr lang="en-US" sz="1050">
              <a:ea typeface="Calibri"/>
              <a:cs typeface="Calibri"/>
            </a:endParaRPr>
          </a:p>
          <a:p>
            <a:pPr marL="57150" indent="-285750">
              <a:buFont typeface="Arial"/>
              <a:buChar char="•"/>
            </a:pPr>
            <a:endParaRPr lang="en-US" sz="1050">
              <a:ea typeface="Calibri"/>
              <a:cs typeface="Calibri"/>
            </a:endParaRPr>
          </a:p>
          <a:p>
            <a:pPr marL="57150" indent="-285750">
              <a:buFont typeface="Arial"/>
              <a:buChar char="•"/>
            </a:pPr>
            <a:r>
              <a:rPr lang="en-US" sz="1050"/>
              <a:t>L. Hoagland, E. Ximenes, S. Ku, and M. </a:t>
            </a:r>
            <a:r>
              <a:rPr lang="en-US" sz="1050" err="1"/>
              <a:t>Ladisch</a:t>
            </a:r>
            <a:r>
              <a:rPr lang="en-US" sz="1050"/>
              <a:t>, “Foodborne pathogens in horticultural production systems: Ecology and mitigation,” Jun. 16, 2018, Elsevier B.V. </a:t>
            </a:r>
            <a:r>
              <a:rPr lang="en-US" sz="1050" err="1"/>
              <a:t>doi</a:t>
            </a:r>
            <a:r>
              <a:rPr lang="en-US" sz="1050"/>
              <a:t>: 10.1016/j.scienta.2018.03.040.</a:t>
            </a:r>
          </a:p>
          <a:p>
            <a:pPr marL="57150" indent="-285750">
              <a:buFont typeface="Arial"/>
              <a:buChar char="•"/>
            </a:pPr>
            <a:endParaRPr lang="en-US" sz="1050">
              <a:ea typeface="Calibri"/>
              <a:cs typeface="Calibri"/>
            </a:endParaRPr>
          </a:p>
          <a:p>
            <a:pPr marL="57150" indent="-285750">
              <a:buFont typeface="Arial"/>
              <a:buChar char="•"/>
            </a:pPr>
            <a:endParaRPr lang="en-US" sz="1050">
              <a:ea typeface="Calibri"/>
              <a:cs typeface="Calibri"/>
            </a:endParaRPr>
          </a:p>
          <a:p>
            <a:pPr marL="57150" indent="-285750">
              <a:buFont typeface="Arial"/>
              <a:buChar char="•"/>
            </a:pPr>
            <a:r>
              <a:rPr lang="en-US" sz="1050"/>
              <a:t>ecological future for weed science to sustain crop production and the environment. A review,” 2020, </a:t>
            </a:r>
            <a:r>
              <a:rPr lang="en-US" sz="1050" err="1"/>
              <a:t>doi</a:t>
            </a:r>
            <a:r>
              <a:rPr lang="en-US" sz="1050"/>
              <a:t>: 10.1007/s13593-020-00631-6/Published. </a:t>
            </a:r>
          </a:p>
          <a:p>
            <a:pPr marL="57150" indent="-285750">
              <a:buFont typeface="Arial"/>
              <a:buChar char="•"/>
            </a:pPr>
            <a:endParaRPr lang="en-US" sz="1050">
              <a:ea typeface="Calibri"/>
              <a:cs typeface="Calibri"/>
            </a:endParaRPr>
          </a:p>
          <a:p>
            <a:pPr marL="57150" indent="-285750">
              <a:buFont typeface="Arial"/>
              <a:buChar char="•"/>
            </a:pPr>
            <a:endParaRPr lang="en-US" sz="1050">
              <a:ea typeface="Calibri"/>
              <a:cs typeface="Calibri"/>
            </a:endParaRPr>
          </a:p>
          <a:p>
            <a:pPr marL="57150" indent="-285750">
              <a:buFont typeface="Arial"/>
              <a:buChar char="•"/>
            </a:pPr>
            <a:r>
              <a:rPr lang="en-US" sz="1050"/>
              <a:t>D. A. Mortensen, J. F. Egan, B. D. Maxwell, M. R. Ryan, and R. G. Smith, “Navigating a critical juncture for sustainable weed management,” Bioscience, vol. 62, no. 1, pp. 75–84, Jan. 2012, </a:t>
            </a:r>
            <a:r>
              <a:rPr lang="en-US" sz="1050" err="1"/>
              <a:t>doi</a:t>
            </a:r>
            <a:r>
              <a:rPr lang="en-US" sz="1050"/>
              <a:t>: 10.1525/bio.2012.62.1.12. </a:t>
            </a:r>
          </a:p>
          <a:p>
            <a:pPr marL="57150" indent="-285750">
              <a:buFont typeface="Arial"/>
              <a:buChar char="•"/>
            </a:pPr>
            <a:endParaRPr lang="en-US" sz="1050">
              <a:ea typeface="Calibri"/>
              <a:cs typeface="Calibri"/>
            </a:endParaRPr>
          </a:p>
          <a:p>
            <a:pPr marL="57150" indent="-285750">
              <a:buFont typeface="Arial"/>
              <a:buChar char="•"/>
            </a:pPr>
            <a:endParaRPr lang="en-US" sz="1050">
              <a:ea typeface="Calibri"/>
              <a:cs typeface="Calibri"/>
            </a:endParaRPr>
          </a:p>
          <a:p>
            <a:pPr marL="57150" indent="-285750">
              <a:buFont typeface="Arial"/>
              <a:buChar char="•"/>
            </a:pPr>
            <a:r>
              <a:rPr lang="en-US" sz="1050"/>
              <a:t>K. A. Boys, M. Ollinger, and L. L. Geyer, “The food safety modernization act: Implications for U.S. small scale farms,” May 01, 2015, SAGE Publications Inc. </a:t>
            </a:r>
            <a:r>
              <a:rPr lang="en-US" sz="1050" err="1"/>
              <a:t>doi</a:t>
            </a:r>
            <a:r>
              <a:rPr lang="en-US" sz="1050"/>
              <a:t>: 10.1177/0098858815591524.</a:t>
            </a:r>
          </a:p>
          <a:p>
            <a:pPr marL="57150" indent="-285750">
              <a:buFont typeface="Arial"/>
              <a:buChar char="•"/>
            </a:pPr>
            <a:endParaRPr lang="en-US" sz="1050">
              <a:ea typeface="Calibri"/>
              <a:cs typeface="Calibri"/>
            </a:endParaRPr>
          </a:p>
          <a:p>
            <a:pPr marL="57150" indent="-285750">
              <a:buFont typeface="Arial"/>
              <a:buChar char="•"/>
            </a:pPr>
            <a:endParaRPr lang="en-US" sz="1050">
              <a:ea typeface="Calibri"/>
              <a:cs typeface="Calibri"/>
            </a:endParaRPr>
          </a:p>
          <a:p>
            <a:pPr marL="57150" indent="-285750">
              <a:buFont typeface="Arial"/>
              <a:buChar char="•"/>
            </a:pPr>
            <a:r>
              <a:rPr lang="en-US" sz="1050"/>
              <a:t> W. P. V. Nguyen, P. O. </a:t>
            </a:r>
            <a:r>
              <a:rPr lang="en-US" sz="1050" err="1"/>
              <a:t>Dusadeerungsikul</a:t>
            </a:r>
            <a:r>
              <a:rPr lang="en-US" sz="1050"/>
              <a:t>, and S. Y. </a:t>
            </a:r>
            <a:r>
              <a:rPr lang="en-US" sz="1050" err="1"/>
              <a:t>Nof</a:t>
            </a:r>
            <a:r>
              <a:rPr lang="en-US" sz="1050"/>
              <a:t>, “Plant stress propagation detection and monitoring with disruption propagation network modelling and Bayesian network inference,” Int J Prod Res, vol. 60, no. 2, pp. 723–741, 2022, </a:t>
            </a:r>
            <a:r>
              <a:rPr lang="en-US" sz="1050" err="1"/>
              <a:t>doi</a:t>
            </a:r>
            <a:r>
              <a:rPr lang="en-US" sz="1050"/>
              <a:t>: 10.1080/00207543.2021.2009139.</a:t>
            </a:r>
            <a:endParaRPr lang="en-US" sz="1050">
              <a:ea typeface="Calibri"/>
              <a:cs typeface="Calibri"/>
            </a:endParaRPr>
          </a:p>
        </p:txBody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69B2B46D-051C-ED28-C7B7-9764A15B91F5}"/>
              </a:ext>
            </a:extLst>
          </p:cNvPr>
          <p:cNvSpPr/>
          <p:nvPr/>
        </p:nvSpPr>
        <p:spPr>
          <a:xfrm>
            <a:off x="8458200" y="0"/>
            <a:ext cx="352044" cy="371246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A291F247-3FE8-06F3-7E43-7FC007777B84}"/>
              </a:ext>
            </a:extLst>
          </p:cNvPr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300" b="1">
                <a:solidFill>
                  <a:srgbClr val="FFD600"/>
                </a:solidFill>
                <a:latin typeface="Plus Jakarta Sans"/>
              </a:rPr>
              <a:t>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546C38-54D8-7550-A854-FE1CE365C7E9}"/>
              </a:ext>
            </a:extLst>
          </p:cNvPr>
          <p:cNvSpPr txBox="1"/>
          <p:nvPr/>
        </p:nvSpPr>
        <p:spPr>
          <a:xfrm>
            <a:off x="2131869" y="314964"/>
            <a:ext cx="4880262" cy="36760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 algn="ctr">
              <a:lnSpc>
                <a:spcPct val="104000"/>
              </a:lnSpc>
              <a:buNone/>
            </a:pPr>
            <a:r>
              <a:rPr lang="en-US" b="1">
                <a:solidFill>
                  <a:srgbClr val="1A6847"/>
                </a:solidFill>
                <a:latin typeface="Outfit"/>
                <a:ea typeface="Outfit"/>
              </a:rPr>
              <a:t>REFERENCES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47287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67E60-21AF-863D-1801-45D5B8D7A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1">
            <a:extLst>
              <a:ext uri="{FF2B5EF4-FFF2-40B4-BE49-F238E27FC236}">
                <a16:creationId xmlns:a16="http://schemas.microsoft.com/office/drawing/2014/main" id="{486EB7D7-F97E-A3AE-7BA6-EA93A1A8C75C}"/>
              </a:ext>
            </a:extLst>
          </p:cNvPr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endParaRPr lang="en-US" sz="1300" b="1">
              <a:solidFill>
                <a:srgbClr val="FFD600"/>
              </a:solidFill>
              <a:latin typeface="Plus Jakarta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B18E1-AA37-7BEB-4602-D24D17017651}"/>
              </a:ext>
            </a:extLst>
          </p:cNvPr>
          <p:cNvSpPr txBox="1"/>
          <p:nvPr/>
        </p:nvSpPr>
        <p:spPr>
          <a:xfrm>
            <a:off x="1355216" y="1117365"/>
            <a:ext cx="6432127" cy="2603790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>
              <a:lnSpc>
                <a:spcPct val="104000"/>
              </a:lnSpc>
            </a:pPr>
            <a:r>
              <a:rPr lang="en-US" sz="8000" b="1">
                <a:solidFill>
                  <a:srgbClr val="1A6847"/>
                </a:solidFill>
                <a:latin typeface="Outfit"/>
              </a:rPr>
              <a:t>Thank You... Questions?</a:t>
            </a:r>
            <a:endParaRPr lang="en-US" sz="8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1368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463E16-10A0-398A-2598-8B8D32D3A684}"/>
              </a:ext>
            </a:extLst>
          </p:cNvPr>
          <p:cNvSpPr txBox="1"/>
          <p:nvPr/>
        </p:nvSpPr>
        <p:spPr>
          <a:xfrm>
            <a:off x="1355216" y="1757540"/>
            <a:ext cx="6432127" cy="1323439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>
              <a:lnSpc>
                <a:spcPct val="104000"/>
              </a:lnSpc>
            </a:pPr>
            <a:r>
              <a:rPr lang="en-US" sz="8000" b="1" dirty="0">
                <a:solidFill>
                  <a:srgbClr val="1A6847"/>
                </a:solidFill>
              </a:rPr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337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3698" y="422583"/>
            <a:ext cx="3101843" cy="4298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hape 0"/>
          <p:cNvSpPr/>
          <p:nvPr/>
        </p:nvSpPr>
        <p:spPr>
          <a:xfrm>
            <a:off x="8458200" y="0"/>
            <a:ext cx="352044" cy="371246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300" b="1">
                <a:solidFill>
                  <a:srgbClr val="FFD600"/>
                </a:solidFill>
                <a:latin typeface="Plus Jakarta Sans"/>
              </a:rPr>
              <a:t>26</a:t>
            </a:r>
          </a:p>
        </p:txBody>
      </p:sp>
      <p:sp>
        <p:nvSpPr>
          <p:cNvPr id="5" name="Text 2"/>
          <p:cNvSpPr/>
          <p:nvPr/>
        </p:nvSpPr>
        <p:spPr>
          <a:xfrm>
            <a:off x="3991356" y="357530"/>
            <a:ext cx="4153205" cy="4785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4000"/>
              </a:lnSpc>
              <a:buNone/>
            </a:pPr>
            <a:r>
              <a:rPr lang="en-US" sz="2100" b="1" u="none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Modeling</a:t>
            </a:r>
            <a:endParaRPr lang="en-US" sz="2100"/>
          </a:p>
        </p:txBody>
      </p:sp>
      <p:sp>
        <p:nvSpPr>
          <p:cNvPr id="6" name="Text 3"/>
          <p:cNvSpPr/>
          <p:nvPr/>
        </p:nvSpPr>
        <p:spPr>
          <a:xfrm>
            <a:off x="4009644" y="1133856"/>
            <a:ext cx="3724351" cy="4009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4000"/>
              </a:lnSpc>
              <a:buNone/>
            </a:pPr>
            <a:r>
              <a:rPr lang="en-US" sz="1300" b="1" u="none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Development and refinement of the AI model</a:t>
            </a:r>
            <a:endParaRPr lang="en-US" sz="1300"/>
          </a:p>
        </p:txBody>
      </p:sp>
      <p:sp>
        <p:nvSpPr>
          <p:cNvPr id="7" name="Text 4"/>
          <p:cNvSpPr/>
          <p:nvPr/>
        </p:nvSpPr>
        <p:spPr>
          <a:xfrm>
            <a:off x="4038905" y="3752698"/>
            <a:ext cx="0" cy="1390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200" u="none" kern="0" spc="1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●</a:t>
            </a:r>
            <a:endParaRPr lang="en-US" sz="1200"/>
          </a:p>
        </p:txBody>
      </p:sp>
      <p:sp>
        <p:nvSpPr>
          <p:cNvPr id="8" name="Text 5"/>
          <p:cNvSpPr/>
          <p:nvPr/>
        </p:nvSpPr>
        <p:spPr>
          <a:xfrm>
            <a:off x="4028846" y="3076956"/>
            <a:ext cx="0" cy="2066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200" u="none" kern="0" spc="1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●</a:t>
            </a:r>
            <a:endParaRPr lang="en-US" sz="1200"/>
          </a:p>
        </p:txBody>
      </p:sp>
      <p:sp>
        <p:nvSpPr>
          <p:cNvPr id="9" name="Text 6"/>
          <p:cNvSpPr/>
          <p:nvPr/>
        </p:nvSpPr>
        <p:spPr>
          <a:xfrm>
            <a:off x="4028846" y="2371954"/>
            <a:ext cx="0" cy="2771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200" u="none" kern="0" spc="1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●</a:t>
            </a:r>
            <a:endParaRPr lang="en-US" sz="1200"/>
          </a:p>
        </p:txBody>
      </p:sp>
      <p:sp>
        <p:nvSpPr>
          <p:cNvPr id="10" name="Text 7"/>
          <p:cNvSpPr/>
          <p:nvPr/>
        </p:nvSpPr>
        <p:spPr>
          <a:xfrm>
            <a:off x="4028846" y="1647749"/>
            <a:ext cx="0" cy="3495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200" u="none" kern="0" spc="1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●</a:t>
            </a:r>
            <a:endParaRPr lang="en-US" sz="1200"/>
          </a:p>
        </p:txBody>
      </p:sp>
      <p:sp>
        <p:nvSpPr>
          <p:cNvPr id="11" name="Text 8"/>
          <p:cNvSpPr/>
          <p:nvPr/>
        </p:nvSpPr>
        <p:spPr>
          <a:xfrm>
            <a:off x="4334256" y="2371954"/>
            <a:ext cx="4791456" cy="2771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100" u="none" kern="0" spc="1">
                <a:solidFill>
                  <a:srgbClr val="000000"/>
                </a:solidFill>
                <a:latin typeface="Outfit"/>
                <a:ea typeface="Outfit" pitchFamily="34" charset="-122"/>
                <a:cs typeface="Outfit" pitchFamily="34" charset="-120"/>
              </a:rPr>
              <a:t>Labeling issues within the dataset negatively impacted the performance of the Random Forest model, leading to suboptimal results</a:t>
            </a:r>
            <a:endParaRPr lang="en-US" sz="1100">
              <a:latin typeface="Outfi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352544" y="1666951"/>
            <a:ext cx="4743907" cy="3476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100" u="none" kern="0" spc="1">
                <a:solidFill>
                  <a:srgbClr val="000000"/>
                </a:solidFill>
                <a:latin typeface="Outfit"/>
                <a:ea typeface="Outfit" pitchFamily="34" charset="-122"/>
                <a:cs typeface="Outfit" pitchFamily="34" charset="-120"/>
              </a:rPr>
              <a:t>Initial attempts using Logistic Regression and Random Forest models yielded a validation accuracy of only 51%, indicating limitations</a:t>
            </a:r>
            <a:endParaRPr lang="en-US" sz="1100">
              <a:latin typeface="Outfi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343400" y="3066898"/>
            <a:ext cx="4858207" cy="207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100" u="none" kern="0" spc="1">
                <a:solidFill>
                  <a:srgbClr val="000000"/>
                </a:solidFill>
                <a:latin typeface="Outfit"/>
                <a:ea typeface="Outfit"/>
                <a:cs typeface="Outfit" pitchFamily="34" charset="-120"/>
              </a:rPr>
              <a:t>The final approach adopted a Convolutional Neural Network (CNN</a:t>
            </a:r>
            <a:r>
              <a:rPr lang="en-US" sz="1100" kern="0" spc="1">
                <a:solidFill>
                  <a:srgbClr val="000000"/>
                </a:solidFill>
                <a:latin typeface="Outfit"/>
                <a:ea typeface="Outfit"/>
                <a:cs typeface="Outfit" pitchFamily="34" charset="-120"/>
              </a:rPr>
              <a:t>),,</a:t>
            </a:r>
            <a:r>
              <a:rPr lang="en-US" sz="1100" u="none" kern="0" spc="1">
                <a:solidFill>
                  <a:srgbClr val="000000"/>
                </a:solidFill>
                <a:latin typeface="Outfit"/>
                <a:ea typeface="Outfit" pitchFamily="34" charset="-122"/>
                <a:cs typeface="Outfit" pitchFamily="34" charset="-120"/>
              </a:rPr>
              <a:t> leveraging Google </a:t>
            </a:r>
            <a:r>
              <a:rPr lang="en-US" sz="1100" u="none" kern="0" spc="1" err="1">
                <a:solidFill>
                  <a:srgbClr val="000000"/>
                </a:solidFill>
                <a:latin typeface="Outfit"/>
                <a:ea typeface="Outfit" pitchFamily="34" charset="-122"/>
                <a:cs typeface="Outfit" pitchFamily="34" charset="-120"/>
              </a:rPr>
              <a:t>Colab</a:t>
            </a:r>
            <a:r>
              <a:rPr lang="en-US" sz="1100" u="none" kern="0" spc="1">
                <a:solidFill>
                  <a:srgbClr val="000000"/>
                </a:solidFill>
                <a:latin typeface="Outfit"/>
                <a:ea typeface="Outfit" pitchFamily="34" charset="-122"/>
                <a:cs typeface="Outfit" pitchFamily="34" charset="-120"/>
              </a:rPr>
              <a:t> for enhanced computational resources</a:t>
            </a:r>
            <a:endParaRPr lang="en-US" sz="1100">
              <a:latin typeface="Outfi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334256" y="3781044"/>
            <a:ext cx="4686300" cy="136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8000"/>
              </a:lnSpc>
            </a:pPr>
            <a:r>
              <a:rPr lang="en-US" sz="1100" u="none">
                <a:solidFill>
                  <a:srgbClr val="000000"/>
                </a:solidFill>
                <a:latin typeface="Outfit"/>
                <a:ea typeface="Outfit"/>
                <a:cs typeface="Outfit" pitchFamily="34" charset="-120"/>
              </a:rPr>
              <a:t>The CNN model achieved a high accuracy rate of 94%, demonstrating its effectiveness in </a:t>
            </a:r>
            <a:r>
              <a:rPr lang="en-US" sz="1100">
                <a:solidFill>
                  <a:srgbClr val="000000"/>
                </a:solidFill>
                <a:latin typeface="Outfit"/>
                <a:ea typeface="Outfit"/>
                <a:cs typeface="Outfit" pitchFamily="34" charset="-120"/>
              </a:rPr>
              <a:t>real- time</a:t>
            </a:r>
            <a:r>
              <a:rPr lang="en-US" sz="1100" u="none">
                <a:solidFill>
                  <a:srgbClr val="000000"/>
                </a:solidFill>
                <a:latin typeface="Outfit"/>
                <a:ea typeface="Outfit"/>
                <a:cs typeface="Outfit" pitchFamily="34" charset="-120"/>
              </a:rPr>
              <a:t> inference for leaf images</a:t>
            </a:r>
            <a:endParaRPr lang="en-US" sz="1100">
              <a:latin typeface="Outfit"/>
              <a:ea typeface="Outfi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AAF111ED-6AD9-4987-ED5B-B480AB9C4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98" y="1475644"/>
            <a:ext cx="8123802" cy="2508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C6BDC4-8FB8-2777-1A7C-A6BCE3EAA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99" y="4379060"/>
            <a:ext cx="3924300" cy="400050"/>
          </a:xfrm>
          <a:prstGeom prst="rect">
            <a:avLst/>
          </a:prstGeom>
        </p:spPr>
      </p:pic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56AE8B1-2A3E-D145-6FAE-863E90010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32" y="656988"/>
            <a:ext cx="9035368" cy="424139"/>
          </a:xfrm>
          <a:prstGeom prst="rect">
            <a:avLst/>
          </a:prstGeom>
        </p:spPr>
      </p:pic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842D7796-5867-55FF-894F-2F7C8E404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131" y="4331435"/>
            <a:ext cx="3905250" cy="495300"/>
          </a:xfrm>
          <a:prstGeom prst="rect">
            <a:avLst/>
          </a:prstGeom>
        </p:spPr>
      </p:pic>
      <p:sp>
        <p:nvSpPr>
          <p:cNvPr id="7" name="Shape 0">
            <a:extLst>
              <a:ext uri="{FF2B5EF4-FFF2-40B4-BE49-F238E27FC236}">
                <a16:creationId xmlns:a16="http://schemas.microsoft.com/office/drawing/2014/main" id="{5481B66D-2B00-B449-5EBA-A49015B05557}"/>
              </a:ext>
            </a:extLst>
          </p:cNvPr>
          <p:cNvSpPr/>
          <p:nvPr/>
        </p:nvSpPr>
        <p:spPr>
          <a:xfrm>
            <a:off x="8458200" y="0"/>
            <a:ext cx="352044" cy="371246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E52CFEFE-53C0-CBFC-53FA-E57325111A36}"/>
              </a:ext>
            </a:extLst>
          </p:cNvPr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300" b="1">
                <a:solidFill>
                  <a:srgbClr val="FFD600"/>
                </a:solidFill>
                <a:latin typeface="Plus Jakarta Sans"/>
              </a:rPr>
              <a:t>27</a:t>
            </a:r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E5E78FB0-91AA-C680-C270-1AB2F56B7774}"/>
              </a:ext>
            </a:extLst>
          </p:cNvPr>
          <p:cNvSpPr/>
          <p:nvPr/>
        </p:nvSpPr>
        <p:spPr>
          <a:xfrm>
            <a:off x="8672779" y="1615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endParaRPr lang="en-US" sz="1300" b="1">
              <a:solidFill>
                <a:srgbClr val="FFD600"/>
              </a:solidFill>
              <a:latin typeface="Plus Jakarta Sans"/>
            </a:endParaRPr>
          </a:p>
        </p:txBody>
      </p:sp>
    </p:spTree>
    <p:extLst>
      <p:ext uri="{BB962C8B-B14F-4D97-AF65-F5344CB8AC3E}">
        <p14:creationId xmlns:p14="http://schemas.microsoft.com/office/powerpoint/2010/main" val="4260338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458200" y="0"/>
            <a:ext cx="352044" cy="371246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300" b="1">
                <a:solidFill>
                  <a:srgbClr val="FFD600"/>
                </a:solidFill>
                <a:latin typeface="Plus Jakarta Sans"/>
              </a:rPr>
              <a:t>3</a:t>
            </a:r>
          </a:p>
        </p:txBody>
      </p:sp>
      <p:sp>
        <p:nvSpPr>
          <p:cNvPr id="4" name="Text 2"/>
          <p:cNvSpPr/>
          <p:nvPr/>
        </p:nvSpPr>
        <p:spPr>
          <a:xfrm>
            <a:off x="4266083" y="357530"/>
            <a:ext cx="4153205" cy="4785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4000"/>
              </a:lnSpc>
              <a:buNone/>
            </a:pPr>
            <a:r>
              <a:rPr lang="en-US" sz="2100" b="1" u="none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Business Understanding</a:t>
            </a:r>
            <a:endParaRPr lang="en-US" sz="2100"/>
          </a:p>
        </p:txBody>
      </p:sp>
      <p:sp>
        <p:nvSpPr>
          <p:cNvPr id="5" name="Text 3"/>
          <p:cNvSpPr/>
          <p:nvPr/>
        </p:nvSpPr>
        <p:spPr>
          <a:xfrm>
            <a:off x="4009644" y="1133856"/>
            <a:ext cx="3724351" cy="4009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300" b="1">
                <a:solidFill>
                  <a:srgbClr val="000000"/>
                </a:solidFill>
                <a:ea typeface="+mn-lt"/>
                <a:cs typeface="+mn-lt"/>
              </a:rPr>
              <a:t>The World Before Us– Living Under Invisible Threats</a:t>
            </a:r>
            <a:endParaRPr lang="en-US">
              <a:ea typeface="Calibri"/>
              <a:cs typeface="Calibri"/>
            </a:endParaRPr>
          </a:p>
          <a:p>
            <a:pPr marL="0" indent="0" algn="l">
              <a:lnSpc>
                <a:spcPct val="104000"/>
              </a:lnSpc>
              <a:buNone/>
            </a:pPr>
            <a:endParaRPr lang="en-US" sz="1300" b="1">
              <a:ea typeface="Outfit"/>
            </a:endParaRPr>
          </a:p>
        </p:txBody>
      </p:sp>
      <p:sp>
        <p:nvSpPr>
          <p:cNvPr id="6" name="Text 4"/>
          <p:cNvSpPr/>
          <p:nvPr/>
        </p:nvSpPr>
        <p:spPr>
          <a:xfrm>
            <a:off x="4038905" y="3752698"/>
            <a:ext cx="0" cy="1390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200" u="none" kern="0" spc="1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●</a:t>
            </a:r>
            <a:endParaRPr lang="en-US" sz="1200"/>
          </a:p>
        </p:txBody>
      </p:sp>
      <p:sp>
        <p:nvSpPr>
          <p:cNvPr id="7" name="Text 5"/>
          <p:cNvSpPr/>
          <p:nvPr/>
        </p:nvSpPr>
        <p:spPr>
          <a:xfrm>
            <a:off x="4028846" y="3076956"/>
            <a:ext cx="0" cy="2066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200" u="none" kern="0" spc="1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●</a:t>
            </a:r>
            <a:endParaRPr lang="en-US" sz="1200"/>
          </a:p>
        </p:txBody>
      </p:sp>
      <p:sp>
        <p:nvSpPr>
          <p:cNvPr id="8" name="Text 6"/>
          <p:cNvSpPr/>
          <p:nvPr/>
        </p:nvSpPr>
        <p:spPr>
          <a:xfrm>
            <a:off x="4028846" y="2371954"/>
            <a:ext cx="0" cy="2771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200" u="none" kern="0" spc="1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●</a:t>
            </a:r>
            <a:endParaRPr lang="en-US" sz="1200"/>
          </a:p>
        </p:txBody>
      </p:sp>
      <p:sp>
        <p:nvSpPr>
          <p:cNvPr id="9" name="Text 7"/>
          <p:cNvSpPr/>
          <p:nvPr/>
        </p:nvSpPr>
        <p:spPr>
          <a:xfrm>
            <a:off x="4028846" y="1647749"/>
            <a:ext cx="0" cy="3495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200" u="none" kern="0" spc="1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●</a:t>
            </a:r>
            <a:endParaRPr lang="en-US" sz="1200"/>
          </a:p>
        </p:txBody>
      </p:sp>
      <p:sp>
        <p:nvSpPr>
          <p:cNvPr id="10" name="Text 8"/>
          <p:cNvSpPr/>
          <p:nvPr/>
        </p:nvSpPr>
        <p:spPr>
          <a:xfrm>
            <a:off x="4308602" y="2371954"/>
            <a:ext cx="4791456" cy="2763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200" kern="0" spc="1">
                <a:solidFill>
                  <a:srgbClr val="000000"/>
                </a:solidFill>
                <a:ea typeface="+mn-lt"/>
                <a:cs typeface="+mn-lt"/>
              </a:rPr>
              <a:t>Farmers often discover infections only after the visible symptoms emerge</a:t>
            </a:r>
            <a:r>
              <a:rPr lang="en-US" sz="1200" u="none" kern="0" spc="1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en-US" sz="1200" kern="0" spc="1">
                <a:solidFill>
                  <a:srgbClr val="000000"/>
                </a:solidFill>
                <a:ea typeface="+mn-lt"/>
                <a:cs typeface="+mn-lt"/>
              </a:rPr>
              <a:t>by which time it's too late to act without suffering financial damage</a:t>
            </a:r>
            <a:endParaRPr lang="en-US" sz="1200">
              <a:ea typeface="+mn-lt"/>
              <a:cs typeface="+mn-lt"/>
            </a:endParaRPr>
          </a:p>
          <a:p>
            <a:pPr marL="0" indent="0" algn="l">
              <a:lnSpc>
                <a:spcPct val="128000"/>
              </a:lnSpc>
              <a:buNone/>
            </a:pPr>
            <a:endParaRPr lang="en-US" sz="1100" kern="0" spc="1">
              <a:ea typeface="Outfit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302659" y="1520215"/>
            <a:ext cx="4596704" cy="3623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8000"/>
              </a:lnSpc>
            </a:pPr>
            <a:r>
              <a:rPr lang="en-US" sz="1200" u="none" kern="0" spc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Crop </a:t>
            </a:r>
            <a:r>
              <a:rPr lang="en-US" sz="1200" kern="0" spc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disease - especially </a:t>
            </a:r>
            <a:r>
              <a:rPr lang="en-US" sz="1200" u="none" kern="0" spc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from </a:t>
            </a:r>
            <a:r>
              <a:rPr lang="en-US" sz="1200" kern="0" spc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asymptomatic pathogens - accounts for over 20–30</a:t>
            </a:r>
            <a:r>
              <a:rPr lang="en-US" sz="1200" u="none" kern="0" spc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% </a:t>
            </a:r>
            <a:r>
              <a:rPr lang="en-US" sz="1200" kern="0" spc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of yield loss globally</a:t>
            </a:r>
            <a:r>
              <a:rPr lang="en-US" sz="1200" u="none" kern="0" spc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1200" kern="0" spc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threatening </a:t>
            </a:r>
            <a:r>
              <a:rPr lang="en-US" sz="1200" u="none" kern="0" spc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food security</a:t>
            </a:r>
            <a:r>
              <a:rPr lang="en-US" sz="1200" kern="0" spc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and profitability in vulnerable farming economies</a:t>
            </a:r>
            <a:r>
              <a:rPr lang="en-US" sz="1200" u="none" kern="0" spc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.</a:t>
            </a:r>
            <a:r>
              <a:rPr lang="en-US" sz="1200" kern="0" spc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</a:t>
            </a:r>
          </a:p>
          <a:p>
            <a:pPr>
              <a:lnSpc>
                <a:spcPct val="128000"/>
              </a:lnSpc>
            </a:pPr>
            <a:endParaRPr lang="en-US" sz="1200" kern="0" spc="1">
              <a:ea typeface="Calibri"/>
              <a:cs typeface="Calibri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308603" y="3066898"/>
            <a:ext cx="4429304" cy="207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8000"/>
              </a:lnSpc>
            </a:pPr>
            <a:r>
              <a:rPr lang="en-US" sz="1200" kern="0" spc="1">
                <a:solidFill>
                  <a:srgbClr val="000000"/>
                </a:solidFill>
                <a:ea typeface="+mn-lt"/>
                <a:cs typeface="+mn-lt"/>
              </a:rPr>
              <a:t>Over </a:t>
            </a:r>
            <a:r>
              <a:rPr lang="en-US" sz="1200" b="1" kern="0" spc="1">
                <a:solidFill>
                  <a:srgbClr val="000000"/>
                </a:solidFill>
                <a:ea typeface="+mn-lt"/>
                <a:cs typeface="+mn-lt"/>
              </a:rPr>
              <a:t>30 outbreaks in the U.S. since 2017</a:t>
            </a:r>
            <a:r>
              <a:rPr lang="en-US" sz="1200" kern="0" spc="1">
                <a:solidFill>
                  <a:srgbClr val="000000"/>
                </a:solidFill>
                <a:ea typeface="+mn-lt"/>
                <a:cs typeface="+mn-lt"/>
              </a:rPr>
              <a:t>; India suffers </a:t>
            </a:r>
            <a:r>
              <a:rPr lang="en-US" sz="1200" b="1" kern="0" spc="1">
                <a:solidFill>
                  <a:srgbClr val="000000"/>
                </a:solidFill>
                <a:ea typeface="+mn-lt"/>
                <a:cs typeface="+mn-lt"/>
              </a:rPr>
              <a:t>multi-billion dollar</a:t>
            </a:r>
            <a:r>
              <a:rPr lang="en-US" sz="1200" kern="0" spc="1">
                <a:solidFill>
                  <a:srgbClr val="000000"/>
                </a:solidFill>
                <a:ea typeface="+mn-lt"/>
                <a:cs typeface="+mn-lt"/>
              </a:rPr>
              <a:t> crop losses annually due to late </a:t>
            </a:r>
            <a:r>
              <a:rPr lang="en-US" sz="1200" u="none" kern="0" spc="1">
                <a:solidFill>
                  <a:srgbClr val="000000"/>
                </a:solidFill>
                <a:ea typeface="+mn-lt"/>
                <a:cs typeface="+mn-lt"/>
              </a:rPr>
              <a:t>or </a:t>
            </a:r>
            <a:r>
              <a:rPr lang="en-US" sz="1200" kern="0" spc="1">
                <a:solidFill>
                  <a:srgbClr val="000000"/>
                </a:solidFill>
                <a:ea typeface="+mn-lt"/>
                <a:cs typeface="+mn-lt"/>
              </a:rPr>
              <a:t>missed detection.[1]</a:t>
            </a:r>
            <a:endParaRPr lang="en-US" sz="1200">
              <a:ea typeface="+mn-lt"/>
              <a:cs typeface="+mn-lt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4308602" y="3781044"/>
            <a:ext cx="4403701" cy="136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8000"/>
              </a:lnSpc>
            </a:pPr>
            <a:r>
              <a:rPr lang="en-US" sz="1200">
                <a:solidFill>
                  <a:srgbClr val="000000"/>
                </a:solidFill>
                <a:ea typeface="+mn-lt"/>
                <a:cs typeface="+mn-lt"/>
              </a:rPr>
              <a:t>Farmers rely on </a:t>
            </a:r>
            <a:r>
              <a:rPr lang="en-US" sz="1200" b="1">
                <a:solidFill>
                  <a:srgbClr val="000000"/>
                </a:solidFill>
                <a:ea typeface="+mn-lt"/>
                <a:cs typeface="+mn-lt"/>
              </a:rPr>
              <a:t>guesswork</a:t>
            </a:r>
            <a:r>
              <a:rPr lang="en-US" sz="120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en-US" sz="1200" b="1">
                <a:solidFill>
                  <a:srgbClr val="000000"/>
                </a:solidFill>
                <a:ea typeface="+mn-lt"/>
                <a:cs typeface="+mn-lt"/>
              </a:rPr>
              <a:t>expensive consultants</a:t>
            </a:r>
            <a:r>
              <a:rPr lang="en-US" sz="1200">
                <a:solidFill>
                  <a:srgbClr val="000000"/>
                </a:solidFill>
                <a:ea typeface="+mn-lt"/>
                <a:cs typeface="+mn-lt"/>
              </a:rPr>
              <a:t>, or </a:t>
            </a:r>
            <a:r>
              <a:rPr lang="en-US" sz="1200" b="1">
                <a:solidFill>
                  <a:srgbClr val="000000"/>
                </a:solidFill>
                <a:ea typeface="+mn-lt"/>
                <a:cs typeface="+mn-lt"/>
              </a:rPr>
              <a:t>delayed PCR testing</a:t>
            </a:r>
            <a:r>
              <a:rPr lang="en-US" sz="1200">
                <a:solidFill>
                  <a:srgbClr val="000000"/>
                </a:solidFill>
                <a:ea typeface="+mn-lt"/>
                <a:cs typeface="+mn-lt"/>
              </a:rPr>
              <a:t> ( it takes 5–7 days)</a:t>
            </a:r>
            <a:r>
              <a:rPr lang="en-US" sz="1200">
                <a:solidFill>
                  <a:srgbClr val="000000"/>
                </a:solidFill>
                <a:ea typeface="Outfit"/>
                <a:cs typeface="Calibri"/>
              </a:rPr>
              <a:t>.[1]</a:t>
            </a:r>
            <a:endParaRPr lang="en-US" sz="1200">
              <a:ea typeface="Calibri"/>
              <a:cs typeface="Calibri"/>
            </a:endParaRP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89D7A3F5-124C-2C58-8C00-A2C5AE0C4C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399188"/>
              </p:ext>
            </p:extLst>
          </p:nvPr>
        </p:nvGraphicFramePr>
        <p:xfrm>
          <a:off x="559664" y="863905"/>
          <a:ext cx="3048000" cy="3241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8F6FFD-07AB-31A5-81AF-9007AA85CB19}"/>
              </a:ext>
            </a:extLst>
          </p:cNvPr>
          <p:cNvSpPr txBox="1"/>
          <p:nvPr/>
        </p:nvSpPr>
        <p:spPr>
          <a:xfrm>
            <a:off x="368308" y="761955"/>
            <a:ext cx="84064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00" i="1"/>
              <a:t>Almost all AI tools today focus on high-end deployment (drones, sensors, remote labs), but none empower the farmer directly at cheaper price</a:t>
            </a:r>
            <a:r>
              <a:rPr lang="en-US" i="1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C196D3-6E48-209A-E4A8-76CDD70D069E}"/>
              </a:ext>
            </a:extLst>
          </p:cNvPr>
          <p:cNvSpPr txBox="1"/>
          <p:nvPr/>
        </p:nvSpPr>
        <p:spPr>
          <a:xfrm>
            <a:off x="3940878" y="1634445"/>
            <a:ext cx="4693344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/>
              <a:t>Our insight: Offer farmers </a:t>
            </a:r>
            <a:r>
              <a:rPr lang="en-US" sz="1500" b="1"/>
              <a:t>pure, neutral detection</a:t>
            </a:r>
            <a:r>
              <a:rPr lang="en-US" sz="1500"/>
              <a:t> via a </a:t>
            </a:r>
            <a:r>
              <a:rPr lang="en-US" sz="1500" b="1"/>
              <a:t>low-barrier, web-accessible tool--</a:t>
            </a:r>
            <a:r>
              <a:rPr lang="en-US" sz="1500"/>
              <a:t>just a photo upload away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6887A7-1B37-9675-7C9E-A16717C9F679}"/>
              </a:ext>
            </a:extLst>
          </p:cNvPr>
          <p:cNvSpPr txBox="1"/>
          <p:nvPr/>
        </p:nvSpPr>
        <p:spPr>
          <a:xfrm>
            <a:off x="3991217" y="2724226"/>
            <a:ext cx="442126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/>
              <a:t>We realized that current systems either…</a:t>
            </a:r>
            <a:endParaRPr lang="en-US"/>
          </a:p>
          <a:p>
            <a:endParaRPr lang="en-US" sz="1500">
              <a:ea typeface="Calibri" panose="020F0502020204030204"/>
              <a:cs typeface="Calibri" panose="020F0502020204030204"/>
            </a:endParaRPr>
          </a:p>
          <a:p>
            <a:r>
              <a:rPr lang="en-US" sz="1500"/>
              <a:t>(a) need hardware that farmers cannot afford, or </a:t>
            </a:r>
            <a:endParaRPr lang="en-US">
              <a:ea typeface="Calibri"/>
              <a:cs typeface="Calibri"/>
            </a:endParaRPr>
          </a:p>
          <a:p>
            <a:r>
              <a:rPr lang="en-US" sz="1500"/>
              <a:t>(b) focus on offline based pre-established and non-customized remedy rather than </a:t>
            </a:r>
            <a:r>
              <a:rPr lang="en-US" sz="1500" i="1"/>
              <a:t>objective, visual detection</a:t>
            </a:r>
            <a:r>
              <a:rPr lang="en-US" sz="1500"/>
              <a:t>. Our goal: </a:t>
            </a:r>
            <a:r>
              <a:rPr lang="en-US" sz="1500" i="1"/>
              <a:t>low-barrier disease detection without physical kits or lab sampling, entirely through vision.[3]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6" name="Picture 5" descr="A person holding a cellphone and a leaf&#10;&#10;AI-generated content may be incorrect.">
            <a:extLst>
              <a:ext uri="{FF2B5EF4-FFF2-40B4-BE49-F238E27FC236}">
                <a16:creationId xmlns:a16="http://schemas.microsoft.com/office/drawing/2014/main" id="{813F2FA6-8881-55E7-D298-7759DA746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78" y="1346730"/>
            <a:ext cx="3213451" cy="3303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hape 0">
            <a:extLst>
              <a:ext uri="{FF2B5EF4-FFF2-40B4-BE49-F238E27FC236}">
                <a16:creationId xmlns:a16="http://schemas.microsoft.com/office/drawing/2014/main" id="{BE7BC690-3F1B-616C-03D3-FA6395C54BD5}"/>
              </a:ext>
            </a:extLst>
          </p:cNvPr>
          <p:cNvSpPr/>
          <p:nvPr/>
        </p:nvSpPr>
        <p:spPr>
          <a:xfrm>
            <a:off x="8458200" y="0"/>
            <a:ext cx="352044" cy="371246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723BA272-8B0D-E6CC-6977-33292B39BEDB}"/>
              </a:ext>
            </a:extLst>
          </p:cNvPr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300" b="1">
                <a:solidFill>
                  <a:srgbClr val="FFD600"/>
                </a:solidFill>
                <a:latin typeface="Plus Jakarta Sans"/>
              </a:rPr>
              <a:t>4</a:t>
            </a: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43A2E680-9F20-5C0E-3069-618AC49D742F}"/>
              </a:ext>
            </a:extLst>
          </p:cNvPr>
          <p:cNvSpPr/>
          <p:nvPr/>
        </p:nvSpPr>
        <p:spPr>
          <a:xfrm>
            <a:off x="1803847" y="228287"/>
            <a:ext cx="5535408" cy="4785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4000"/>
              </a:lnSpc>
              <a:buNone/>
            </a:pPr>
            <a:r>
              <a:rPr lang="en-US" sz="2100" b="1" u="none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What We Realized That Others Missed</a:t>
            </a:r>
          </a:p>
        </p:txBody>
      </p:sp>
    </p:spTree>
    <p:extLst>
      <p:ext uri="{BB962C8B-B14F-4D97-AF65-F5344CB8AC3E}">
        <p14:creationId xmlns:p14="http://schemas.microsoft.com/office/powerpoint/2010/main" val="943778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6ADEFA-E9EE-8603-8D73-C849E4E0F877}"/>
              </a:ext>
            </a:extLst>
          </p:cNvPr>
          <p:cNvSpPr txBox="1"/>
          <p:nvPr/>
        </p:nvSpPr>
        <p:spPr>
          <a:xfrm>
            <a:off x="194315" y="3360322"/>
            <a:ext cx="5281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/>
              <a:t>Unlike other models that offer pesticide suggestions, </a:t>
            </a:r>
            <a:r>
              <a:rPr lang="en-US" sz="1500" b="1" i="1"/>
              <a:t>we limit our scope to detection only</a:t>
            </a:r>
            <a:r>
              <a:rPr lang="en-US" sz="1500"/>
              <a:t>, allowing farmers to consult local experts while benefiting from early-stage disease alerts. This reduces dependency on symptom-based identification—especially critical  in crops where disease visibility comes too late.</a:t>
            </a:r>
          </a:p>
        </p:txBody>
      </p:sp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46E3663-2E64-86E1-713C-B0DAD5A5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673" y="0"/>
            <a:ext cx="3321327" cy="5110370"/>
          </a:xfrm>
          <a:prstGeom prst="rect">
            <a:avLst/>
          </a:prstGeom>
        </p:spPr>
      </p:pic>
      <p:graphicFrame>
        <p:nvGraphicFramePr>
          <p:cNvPr id="9" name="TextBox 2">
            <a:extLst>
              <a:ext uri="{FF2B5EF4-FFF2-40B4-BE49-F238E27FC236}">
                <a16:creationId xmlns:a16="http://schemas.microsoft.com/office/drawing/2014/main" id="{89BCDFA9-1875-9A76-B2A4-33CCAF3722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2467538"/>
              </p:ext>
            </p:extLst>
          </p:nvPr>
        </p:nvGraphicFramePr>
        <p:xfrm>
          <a:off x="113193" y="778056"/>
          <a:ext cx="5167989" cy="2316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hape 0">
            <a:extLst>
              <a:ext uri="{FF2B5EF4-FFF2-40B4-BE49-F238E27FC236}">
                <a16:creationId xmlns:a16="http://schemas.microsoft.com/office/drawing/2014/main" id="{6DE1256B-CDF2-7879-DB24-DA3B795015EE}"/>
              </a:ext>
            </a:extLst>
          </p:cNvPr>
          <p:cNvSpPr/>
          <p:nvPr/>
        </p:nvSpPr>
        <p:spPr>
          <a:xfrm>
            <a:off x="8458200" y="0"/>
            <a:ext cx="352044" cy="371246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6A377199-4BB7-5EA9-3878-215D872673F0}"/>
              </a:ext>
            </a:extLst>
          </p:cNvPr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300" b="1">
                <a:solidFill>
                  <a:srgbClr val="FFD600"/>
                </a:solidFill>
                <a:latin typeface="Plus Jakarta Sans"/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21CB68-B2C2-E49F-0578-73F5CB051D28}"/>
              </a:ext>
            </a:extLst>
          </p:cNvPr>
          <p:cNvSpPr txBox="1"/>
          <p:nvPr/>
        </p:nvSpPr>
        <p:spPr>
          <a:xfrm>
            <a:off x="250920" y="186580"/>
            <a:ext cx="5167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4000"/>
              </a:lnSpc>
              <a:buNone/>
            </a:pPr>
            <a:r>
              <a:rPr lang="en-US" b="1" u="none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Our Hero’s </a:t>
            </a:r>
            <a:r>
              <a:rPr lang="en-US" b="1" i="1" u="none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Tool, Web-Based LDS </a:t>
            </a:r>
          </a:p>
        </p:txBody>
      </p:sp>
    </p:spTree>
    <p:extLst>
      <p:ext uri="{BB962C8B-B14F-4D97-AF65-F5344CB8AC3E}">
        <p14:creationId xmlns:p14="http://schemas.microsoft.com/office/powerpoint/2010/main" val="44589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5637" y="502919"/>
            <a:ext cx="3068849" cy="42526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hape 0"/>
          <p:cNvSpPr/>
          <p:nvPr/>
        </p:nvSpPr>
        <p:spPr>
          <a:xfrm>
            <a:off x="8458200" y="0"/>
            <a:ext cx="352044" cy="371246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300" b="1">
                <a:solidFill>
                  <a:srgbClr val="FFD600"/>
                </a:solidFill>
                <a:latin typeface="Plus Jakarta Sans" pitchFamily="34" charset="0"/>
                <a:ea typeface="Plus Jakarta Sans"/>
              </a:rPr>
              <a:t>6</a:t>
            </a:r>
            <a:endParaRPr lang="en-US" sz="1300" b="1">
              <a:solidFill>
                <a:srgbClr val="FFD600"/>
              </a:solidFill>
              <a:latin typeface="Plus Jakarta Sans"/>
            </a:endParaRPr>
          </a:p>
        </p:txBody>
      </p:sp>
      <p:sp>
        <p:nvSpPr>
          <p:cNvPr id="5" name="Text 2"/>
          <p:cNvSpPr/>
          <p:nvPr/>
        </p:nvSpPr>
        <p:spPr>
          <a:xfrm>
            <a:off x="3900830" y="502919"/>
            <a:ext cx="4153205" cy="4785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4000"/>
              </a:lnSpc>
              <a:buNone/>
            </a:pPr>
            <a:r>
              <a:rPr lang="en-US" sz="2100" b="1" u="none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 Understanding</a:t>
            </a:r>
            <a:endParaRPr lang="en-US" sz="2100"/>
          </a:p>
        </p:txBody>
      </p:sp>
      <p:sp>
        <p:nvSpPr>
          <p:cNvPr id="6" name="Text 3"/>
          <p:cNvSpPr/>
          <p:nvPr/>
        </p:nvSpPr>
        <p:spPr>
          <a:xfrm>
            <a:off x="4009644" y="1133856"/>
            <a:ext cx="3724351" cy="4009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4000"/>
              </a:lnSpc>
              <a:buNone/>
            </a:pPr>
            <a:endParaRPr lang="en-US" sz="1300"/>
          </a:p>
        </p:txBody>
      </p:sp>
      <p:sp>
        <p:nvSpPr>
          <p:cNvPr id="7" name="Text 4"/>
          <p:cNvSpPr/>
          <p:nvPr/>
        </p:nvSpPr>
        <p:spPr>
          <a:xfrm>
            <a:off x="4038905" y="3752698"/>
            <a:ext cx="0" cy="1390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endParaRPr lang="en-US" sz="1200"/>
          </a:p>
        </p:txBody>
      </p:sp>
      <p:sp>
        <p:nvSpPr>
          <p:cNvPr id="8" name="Text 5"/>
          <p:cNvSpPr/>
          <p:nvPr/>
        </p:nvSpPr>
        <p:spPr>
          <a:xfrm>
            <a:off x="4028846" y="3076956"/>
            <a:ext cx="0" cy="2066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endParaRPr lang="en-US" sz="1200"/>
          </a:p>
        </p:txBody>
      </p:sp>
      <p:sp>
        <p:nvSpPr>
          <p:cNvPr id="9" name="Text 6"/>
          <p:cNvSpPr/>
          <p:nvPr/>
        </p:nvSpPr>
        <p:spPr>
          <a:xfrm>
            <a:off x="4028846" y="2371954"/>
            <a:ext cx="0" cy="2771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endParaRPr lang="en-US" sz="1200"/>
          </a:p>
        </p:txBody>
      </p:sp>
      <p:sp>
        <p:nvSpPr>
          <p:cNvPr id="10" name="Text 7"/>
          <p:cNvSpPr/>
          <p:nvPr/>
        </p:nvSpPr>
        <p:spPr>
          <a:xfrm>
            <a:off x="4028846" y="1647749"/>
            <a:ext cx="0" cy="3495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endParaRPr 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1E9B3A-DB31-6DD9-08B3-55906AF849ED}"/>
              </a:ext>
            </a:extLst>
          </p:cNvPr>
          <p:cNvSpPr txBox="1"/>
          <p:nvPr/>
        </p:nvSpPr>
        <p:spPr>
          <a:xfrm>
            <a:off x="3829747" y="1262611"/>
            <a:ext cx="4804475" cy="63709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600">
                <a:latin typeface="Outfit"/>
                <a:ea typeface="Sans Serif Collection" panose="020B0502040504020204" pitchFamily="34" charset="0"/>
                <a:cs typeface="Sans Serif Collection" panose="020B0502040504020204" pitchFamily="34" charset="0"/>
              </a:rPr>
              <a:t>Data Source: Kaggle</a:t>
            </a:r>
            <a:br>
              <a:rPr lang="en-IN" sz="1600">
                <a:latin typeface="Outfit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r>
              <a:rPr lang="en-IN" sz="1600">
                <a:latin typeface="Outfit"/>
                <a:ea typeface="Sans Serif Collection" panose="020B0502040504020204" pitchFamily="34" charset="0"/>
                <a:cs typeface="Sans Serif Collection" panose="020B0502040504020204" pitchFamily="34" charset="0"/>
              </a:rPr>
              <a:t>Total Samples: ~87,900 RGB Images</a:t>
            </a:r>
            <a:br>
              <a:rPr lang="en-IN" sz="1600">
                <a:latin typeface="Outfit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r>
              <a:rPr lang="en-IN" sz="1600">
                <a:latin typeface="Outfit"/>
                <a:ea typeface="Sans Serif Collection" panose="020B0502040504020204" pitchFamily="34" charset="0"/>
                <a:cs typeface="Sans Serif Collection" panose="020B0502040504020204" pitchFamily="34" charset="0"/>
              </a:rPr>
              <a:t>Image Size: 256 x 256 pixels</a:t>
            </a:r>
            <a:br>
              <a:rPr lang="en-IN" sz="1600">
                <a:latin typeface="Outfit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r>
              <a:rPr lang="en-IN" sz="1600">
                <a:latin typeface="Outfit"/>
                <a:ea typeface="Sans Serif Collection" panose="020B0502040504020204" pitchFamily="34" charset="0"/>
                <a:cs typeface="Sans Serif Collection" panose="020B0502040504020204" pitchFamily="34" charset="0"/>
              </a:rPr>
              <a:t>Classes:38 classes (healthy +diseased)</a:t>
            </a:r>
          </a:p>
          <a:p>
            <a:r>
              <a:rPr lang="en-IN" sz="1600">
                <a:latin typeface="Outfit"/>
                <a:ea typeface="Sans Serif Collection" panose="020B0502040504020204" pitchFamily="34" charset="0"/>
                <a:cs typeface="Sans Serif Collection" panose="020B0502040504020204" pitchFamily="34" charset="0"/>
              </a:rPr>
              <a:t>Crops used:</a:t>
            </a:r>
          </a:p>
          <a:p>
            <a:r>
              <a:rPr lang="en-IN" sz="1600">
                <a:latin typeface="Outfit"/>
                <a:ea typeface="Sans Serif Collection" panose="020B0502040504020204" pitchFamily="34" charset="0"/>
                <a:cs typeface="Sans Serif Collection" panose="020B0502040504020204" pitchFamily="34" charset="0"/>
              </a:rPr>
              <a:t>🌾  Corn</a:t>
            </a:r>
          </a:p>
          <a:p>
            <a:r>
              <a:rPr lang="en-US" altLang="en-US" sz="1600">
                <a:latin typeface="Outfit"/>
                <a:ea typeface="Sans Serif Collection"/>
                <a:cs typeface="Sans Serif Collection"/>
              </a:rPr>
              <a:t>🍅</a:t>
            </a:r>
            <a:r>
              <a:rPr lang="en-IN" sz="1600">
                <a:latin typeface="Outfit"/>
                <a:ea typeface="Sans Serif Collection"/>
                <a:cs typeface="Sans Serif Collection"/>
              </a:rPr>
              <a:t> Tomato</a:t>
            </a:r>
            <a:br>
              <a:rPr lang="en-IN" sz="1600">
                <a:latin typeface="Outfit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r>
              <a:rPr lang="en-IN" sz="1600">
                <a:latin typeface="Outfit"/>
                <a:ea typeface="Sans Serif Collection"/>
                <a:cs typeface="Sans Serif Collection"/>
              </a:rPr>
              <a:t>🫘Soybean</a:t>
            </a:r>
            <a:br>
              <a:rPr lang="en-IN" sz="1600">
                <a:latin typeface="Outfit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r>
              <a:rPr lang="en-IN" sz="1600">
                <a:latin typeface="Outfit"/>
                <a:ea typeface="Sans Serif Collection"/>
                <a:cs typeface="Sans Serif Collection"/>
              </a:rPr>
              <a:t>🍏 Apple and 10 more</a:t>
            </a:r>
            <a:br>
              <a:rPr lang="en-IN" sz="1600">
                <a:latin typeface="Outfit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r>
              <a:rPr lang="en-IN" sz="1600">
                <a:latin typeface="Outfit"/>
                <a:ea typeface="Sans Serif Collection"/>
                <a:cs typeface="Sans Serif Collection"/>
              </a:rPr>
              <a:t>Balanced data set across classes(~1700-2000)</a:t>
            </a:r>
          </a:p>
          <a:p>
            <a:r>
              <a:rPr lang="en-IN" sz="1600">
                <a:latin typeface="Outfit"/>
                <a:ea typeface="Sans Serif Collection"/>
                <a:cs typeface="Sans Serif Collection"/>
              </a:rPr>
              <a:t>Clear, high quality images</a:t>
            </a:r>
            <a:br>
              <a:rPr lang="en-IN" sz="1600">
                <a:latin typeface="Outfit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r>
              <a:rPr lang="en-IN" sz="1600">
                <a:latin typeface="Outfit"/>
                <a:ea typeface="Sans Serif Collection"/>
                <a:cs typeface="Sans Serif Collection"/>
              </a:rPr>
              <a:t>No corrupted or missing images</a:t>
            </a:r>
          </a:p>
          <a:p>
            <a:br>
              <a:rPr lang="en-IN"/>
            </a:br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D4BAA4B1-FAA5-3676-C35D-24B3EA18C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487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458200" y="0"/>
            <a:ext cx="352044" cy="371246"/>
          </a:xfrm>
          <a:prstGeom prst="rect">
            <a:avLst/>
          </a:prstGeom>
          <a:solidFill>
            <a:srgbClr val="1A68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8520379" y="9144"/>
            <a:ext cx="1238098" cy="5134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300" b="1">
                <a:solidFill>
                  <a:srgbClr val="FFD600"/>
                </a:solidFill>
                <a:latin typeface="Plus Jakarta Sans" pitchFamily="34" charset="0"/>
                <a:ea typeface="Plus Jakarta Sans"/>
              </a:rPr>
              <a:t>7</a:t>
            </a:r>
            <a:endParaRPr lang="en-US" sz="1300" b="1">
              <a:solidFill>
                <a:srgbClr val="FFD600"/>
              </a:solidFill>
              <a:latin typeface="Plus Jakarta Sans"/>
              <a:ea typeface="Plus Jakarta Sans"/>
            </a:endParaRPr>
          </a:p>
        </p:txBody>
      </p:sp>
      <p:sp>
        <p:nvSpPr>
          <p:cNvPr id="4" name="Text 2"/>
          <p:cNvSpPr/>
          <p:nvPr/>
        </p:nvSpPr>
        <p:spPr>
          <a:xfrm>
            <a:off x="3991356" y="357530"/>
            <a:ext cx="4153205" cy="4785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4000"/>
              </a:lnSpc>
              <a:buNone/>
            </a:pPr>
            <a:r>
              <a:rPr lang="en-US" sz="2100" b="1" u="none">
                <a:solidFill>
                  <a:srgbClr val="1A6847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 Preparation</a:t>
            </a:r>
            <a:endParaRPr lang="en-US" sz="2100"/>
          </a:p>
        </p:txBody>
      </p:sp>
      <p:sp>
        <p:nvSpPr>
          <p:cNvPr id="5" name="Text 3"/>
          <p:cNvSpPr/>
          <p:nvPr/>
        </p:nvSpPr>
        <p:spPr>
          <a:xfrm>
            <a:off x="4009644" y="1133856"/>
            <a:ext cx="3724351" cy="4009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4000"/>
              </a:lnSpc>
              <a:buNone/>
            </a:pPr>
            <a:r>
              <a:rPr lang="en-US" sz="1300" b="1" u="none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Preprocessing and standardization techniques</a:t>
            </a:r>
            <a:endParaRPr lang="en-US" sz="1300"/>
          </a:p>
        </p:txBody>
      </p:sp>
      <p:sp>
        <p:nvSpPr>
          <p:cNvPr id="6" name="Text 4"/>
          <p:cNvSpPr/>
          <p:nvPr/>
        </p:nvSpPr>
        <p:spPr>
          <a:xfrm>
            <a:off x="4038905" y="3752698"/>
            <a:ext cx="0" cy="1390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200" u="none" kern="0" spc="1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●</a:t>
            </a:r>
            <a:endParaRPr lang="en-US" sz="1200"/>
          </a:p>
        </p:txBody>
      </p:sp>
      <p:sp>
        <p:nvSpPr>
          <p:cNvPr id="7" name="Text 5"/>
          <p:cNvSpPr/>
          <p:nvPr/>
        </p:nvSpPr>
        <p:spPr>
          <a:xfrm>
            <a:off x="4028846" y="3076956"/>
            <a:ext cx="0" cy="2066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200" u="none" kern="0" spc="1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●</a:t>
            </a:r>
            <a:endParaRPr lang="en-US" sz="1200"/>
          </a:p>
        </p:txBody>
      </p:sp>
      <p:sp>
        <p:nvSpPr>
          <p:cNvPr id="8" name="Text 6"/>
          <p:cNvSpPr/>
          <p:nvPr/>
        </p:nvSpPr>
        <p:spPr>
          <a:xfrm>
            <a:off x="4028846" y="2371954"/>
            <a:ext cx="0" cy="2771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200" u="none" kern="0" spc="1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●</a:t>
            </a:r>
            <a:endParaRPr lang="en-US" sz="1200"/>
          </a:p>
        </p:txBody>
      </p:sp>
      <p:sp>
        <p:nvSpPr>
          <p:cNvPr id="9" name="Text 7"/>
          <p:cNvSpPr/>
          <p:nvPr/>
        </p:nvSpPr>
        <p:spPr>
          <a:xfrm>
            <a:off x="4028846" y="1647749"/>
            <a:ext cx="0" cy="3495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200" u="none" kern="0" spc="1">
                <a:solidFill>
                  <a:srgbClr val="000000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●</a:t>
            </a:r>
            <a:endParaRPr lang="en-US" sz="1200"/>
          </a:p>
        </p:txBody>
      </p:sp>
      <p:sp>
        <p:nvSpPr>
          <p:cNvPr id="10" name="Text 8"/>
          <p:cNvSpPr/>
          <p:nvPr/>
        </p:nvSpPr>
        <p:spPr>
          <a:xfrm>
            <a:off x="4334256" y="2371954"/>
            <a:ext cx="4791456" cy="2771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100" b="1" i="1" u="none" kern="0" spc="1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Image augmentation techniques </a:t>
            </a:r>
            <a:r>
              <a:rPr lang="en-US" sz="1100" u="none" kern="0" spc="1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are employed to enhance the generalization capability of the model by increasing data variability.</a:t>
            </a:r>
            <a:endParaRPr lang="en-US" sz="1100"/>
          </a:p>
        </p:txBody>
      </p:sp>
      <p:sp>
        <p:nvSpPr>
          <p:cNvPr id="11" name="Text 9"/>
          <p:cNvSpPr/>
          <p:nvPr/>
        </p:nvSpPr>
        <p:spPr>
          <a:xfrm>
            <a:off x="4352544" y="1666951"/>
            <a:ext cx="4743907" cy="3476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100" b="1" i="1" u="none" kern="0" spc="1">
                <a:solidFill>
                  <a:srgbClr val="000000"/>
                </a:solidFill>
                <a:latin typeface="Outfit"/>
                <a:ea typeface="Outfit" pitchFamily="34" charset="-122"/>
                <a:cs typeface="Outfit" pitchFamily="34" charset="-120"/>
              </a:rPr>
              <a:t>Image resizing and normalization </a:t>
            </a:r>
            <a:r>
              <a:rPr lang="en-US" sz="1100" u="none" kern="0" spc="1">
                <a:solidFill>
                  <a:srgbClr val="000000"/>
                </a:solidFill>
                <a:latin typeface="Outfit"/>
                <a:ea typeface="Outfit" pitchFamily="34" charset="-122"/>
                <a:cs typeface="Outfit" pitchFamily="34" charset="-120"/>
              </a:rPr>
              <a:t>are performed to ensure uniformity across the dataset, improving model efficiency and effectiveness</a:t>
            </a:r>
            <a:endParaRPr lang="en-US" sz="1100">
              <a:latin typeface="Outfit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343400" y="3066898"/>
            <a:ext cx="4858207" cy="207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100" u="none" kern="0" spc="1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Label reconciliation involves standardizing naming conventions between training and validation datasets to eliminate inconsistencies.</a:t>
            </a:r>
            <a:endParaRPr lang="en-US" sz="1100"/>
          </a:p>
        </p:txBody>
      </p:sp>
      <p:sp>
        <p:nvSpPr>
          <p:cNvPr id="13" name="Text 11"/>
          <p:cNvSpPr/>
          <p:nvPr/>
        </p:nvSpPr>
        <p:spPr>
          <a:xfrm>
            <a:off x="4334256" y="3781044"/>
            <a:ext cx="4686300" cy="136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8000"/>
              </a:lnSpc>
              <a:buNone/>
            </a:pPr>
            <a:r>
              <a:rPr lang="en-US" sz="1100" b="1" i="1" u="none">
                <a:solidFill>
                  <a:srgbClr val="000000"/>
                </a:solidFill>
                <a:latin typeface="Outfit"/>
                <a:ea typeface="Outfit" pitchFamily="34" charset="-122"/>
                <a:cs typeface="Outfit" pitchFamily="34" charset="-120"/>
              </a:rPr>
              <a:t>The dataset is split into training, testing, and validation sets with a ratio of 70%, 15%, and 15% respectively</a:t>
            </a:r>
            <a:r>
              <a:rPr lang="en-US" sz="1100" u="none">
                <a:solidFill>
                  <a:srgbClr val="000000"/>
                </a:solidFill>
                <a:latin typeface="Outfit"/>
                <a:ea typeface="Outfit" pitchFamily="34" charset="-122"/>
                <a:cs typeface="Outfit" pitchFamily="34" charset="-120"/>
              </a:rPr>
              <a:t>, for robust model training</a:t>
            </a:r>
            <a:endParaRPr lang="en-US" sz="1100">
              <a:latin typeface="Outfi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A8661A-13A9-4F67-ECDE-AF9C7E5E7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23" y="501385"/>
            <a:ext cx="3006057" cy="3946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4009AD-CE44-89F2-953F-1E08C947B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910" y="0"/>
            <a:ext cx="1742090" cy="5143500"/>
          </a:xfrm>
          <a:prstGeom prst="rect">
            <a:avLst/>
          </a:prstGeom>
        </p:spPr>
      </p:pic>
      <p:pic>
        <p:nvPicPr>
          <p:cNvPr id="4" name="Picture 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082DFE70-928C-E30B-E1B3-7C45FB236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83" y="0"/>
            <a:ext cx="6300788" cy="5143500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5608C4E-15C4-0C63-B062-8EDB447CE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">
            <a:off x="6011173" y="3025624"/>
            <a:ext cx="3160144" cy="17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4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1CD149-AC17-E514-85CA-26F5AA1D4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19" y="434917"/>
            <a:ext cx="8144962" cy="42736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9FB26F-5D68-A57F-8161-BCABA422E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2" y="434917"/>
            <a:ext cx="4130296" cy="42736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2C2BE2-82FD-7DBF-FF6E-30F3A8394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34917"/>
            <a:ext cx="4072476" cy="4273666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D184C28-D3FF-7A21-6893-52032E859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656" y="1284506"/>
            <a:ext cx="3390699" cy="284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56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1db87df-86e1-40d4-bf7f-30e6481515b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9FF37272AB4349B7C0B8A8D9574695" ma:contentTypeVersion="10" ma:contentTypeDescription="Create a new document." ma:contentTypeScope="" ma:versionID="e0835bab30fdf37dfea2a30d292dba10">
  <xsd:schema xmlns:xsd="http://www.w3.org/2001/XMLSchema" xmlns:xs="http://www.w3.org/2001/XMLSchema" xmlns:p="http://schemas.microsoft.com/office/2006/metadata/properties" xmlns:ns3="e1db87df-86e1-40d4-bf7f-30e6481515b3" targetNamespace="http://schemas.microsoft.com/office/2006/metadata/properties" ma:root="true" ma:fieldsID="16a4ef7135653f4ee46de81540cfc868" ns3:_="">
    <xsd:import namespace="e1db87df-86e1-40d4-bf7f-30e6481515b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db87df-86e1-40d4-bf7f-30e6481515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FE8AB4-13D8-434F-9784-7E73CF625DFC}">
  <ds:schemaRefs>
    <ds:schemaRef ds:uri="e1db87df-86e1-40d4-bf7f-30e6481515b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01EA245-5D36-42A9-B553-93888A194D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AC3B74-A07B-4573-94C2-F2EA08A2C556}">
  <ds:schemaRefs>
    <ds:schemaRef ds:uri="e1db87df-86e1-40d4-bf7f-30e6481515b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28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62</cp:revision>
  <dcterms:created xsi:type="dcterms:W3CDTF">2025-06-10T01:02:37Z</dcterms:created>
  <dcterms:modified xsi:type="dcterms:W3CDTF">2025-06-11T15:59:21Z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7606f69-b0ae-4874-be30-7d43a3c7be10_Enabled">
    <vt:lpwstr>true</vt:lpwstr>
  </property>
  <property fmtid="{D5CDD505-2E9C-101B-9397-08002B2CF9AE}" pid="3" name="MSIP_Label_f7606f69-b0ae-4874-be30-7d43a3c7be10_SetDate">
    <vt:lpwstr>2025-06-10T01:03:14Z</vt:lpwstr>
  </property>
  <property fmtid="{D5CDD505-2E9C-101B-9397-08002B2CF9AE}" pid="4" name="MSIP_Label_f7606f69-b0ae-4874-be30-7d43a3c7be10_Method">
    <vt:lpwstr>Standard</vt:lpwstr>
  </property>
  <property fmtid="{D5CDD505-2E9C-101B-9397-08002B2CF9AE}" pid="5" name="MSIP_Label_f7606f69-b0ae-4874-be30-7d43a3c7be10_Name">
    <vt:lpwstr>defa4170-0d19-0005-0001-bc88714345d2</vt:lpwstr>
  </property>
  <property fmtid="{D5CDD505-2E9C-101B-9397-08002B2CF9AE}" pid="6" name="MSIP_Label_f7606f69-b0ae-4874-be30-7d43a3c7be10_SiteId">
    <vt:lpwstr>4130bd39-7c53-419c-b1e5-8758d6d63f21</vt:lpwstr>
  </property>
  <property fmtid="{D5CDD505-2E9C-101B-9397-08002B2CF9AE}" pid="7" name="MSIP_Label_f7606f69-b0ae-4874-be30-7d43a3c7be10_ActionId">
    <vt:lpwstr>65d6639a-d35c-451b-ae7d-0fcb2463c283</vt:lpwstr>
  </property>
  <property fmtid="{D5CDD505-2E9C-101B-9397-08002B2CF9AE}" pid="8" name="MSIP_Label_f7606f69-b0ae-4874-be30-7d43a3c7be10_ContentBits">
    <vt:lpwstr>0</vt:lpwstr>
  </property>
  <property fmtid="{D5CDD505-2E9C-101B-9397-08002B2CF9AE}" pid="9" name="MSIP_Label_f7606f69-b0ae-4874-be30-7d43a3c7be10_Tag">
    <vt:lpwstr>10, 3, 0, 1</vt:lpwstr>
  </property>
  <property fmtid="{D5CDD505-2E9C-101B-9397-08002B2CF9AE}" pid="10" name="ContentTypeId">
    <vt:lpwstr>0x010100F89FF37272AB4349B7C0B8A8D9574695</vt:lpwstr>
  </property>
</Properties>
</file>